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4"/>
  </p:notesMasterIdLst>
  <p:sldIdLst>
    <p:sldId id="256" r:id="rId2"/>
    <p:sldId id="259" r:id="rId3"/>
    <p:sldId id="283" r:id="rId4"/>
    <p:sldId id="282" r:id="rId5"/>
    <p:sldId id="284" r:id="rId6"/>
    <p:sldId id="288" r:id="rId7"/>
    <p:sldId id="292" r:id="rId8"/>
    <p:sldId id="290" r:id="rId9"/>
    <p:sldId id="289" r:id="rId10"/>
    <p:sldId id="293" r:id="rId11"/>
    <p:sldId id="258" r:id="rId12"/>
    <p:sldId id="265" r:id="rId13"/>
    <p:sldId id="266" r:id="rId14"/>
    <p:sldId id="291" r:id="rId15"/>
    <p:sldId id="267" r:id="rId16"/>
    <p:sldId id="285" r:id="rId17"/>
    <p:sldId id="275" r:id="rId18"/>
    <p:sldId id="263" r:id="rId19"/>
    <p:sldId id="281" r:id="rId20"/>
    <p:sldId id="286" r:id="rId21"/>
    <p:sldId id="294" r:id="rId22"/>
    <p:sldId id="276"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537" autoAdjust="0"/>
  </p:normalViewPr>
  <p:slideViewPr>
    <p:cSldViewPr>
      <p:cViewPr varScale="1">
        <p:scale>
          <a:sx n="51" d="100"/>
          <a:sy n="51" d="100"/>
        </p:scale>
        <p:origin x="-1215"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3DC1CE-8570-49CD-B499-157C7A859914}" type="datetimeFigureOut">
              <a:rPr lang="en-US" smtClean="0"/>
              <a:pPr/>
              <a:t>13May2018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B4CE8C-2E67-4F95-843F-C925532F7D4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mtClean="0"/>
              <a:t>Basic pathways</a:t>
            </a:r>
            <a:r>
              <a:rPr lang="en-GB" baseline="0" smtClean="0"/>
              <a:t> of dental mercury from the clinic to the environment...</a:t>
            </a:r>
          </a:p>
          <a:p>
            <a:r>
              <a:rPr lang="en-GB" baseline="0" smtClean="0"/>
              <a:t>We tend to think that dental mercury mostly goes into the mouth of the patient, and more or less stays there until a person dies. But a close examination of the mercury life-cycle shows that nearly 80% of the dental mercury used every year goes into the solid (municipal or hazardous) waste and wastewater streams.</a:t>
            </a:r>
            <a:endParaRPr lang="en-US"/>
          </a:p>
        </p:txBody>
      </p:sp>
      <p:sp>
        <p:nvSpPr>
          <p:cNvPr id="4" name="Slide Number Placeholder 3"/>
          <p:cNvSpPr>
            <a:spLocks noGrp="1"/>
          </p:cNvSpPr>
          <p:nvPr>
            <p:ph type="sldNum" sz="quarter" idx="10"/>
          </p:nvPr>
        </p:nvSpPr>
        <p:spPr/>
        <p:txBody>
          <a:bodyPr/>
          <a:lstStyle/>
          <a:p>
            <a:fld id="{DAB4CE8C-2E67-4F95-843F-C925532F7D4A}"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mtClean="0"/>
              <a:t>Pathways of dental mercury through</a:t>
            </a:r>
            <a:r>
              <a:rPr lang="en-US" altLang="en-US" baseline="0" smtClean="0"/>
              <a:t> </a:t>
            </a:r>
            <a:r>
              <a:rPr lang="en-US" altLang="en-US" smtClean="0"/>
              <a:t>the  global economy and environment include</a:t>
            </a:r>
            <a:r>
              <a:rPr lang="en-US" altLang="en-US" b="1" smtClean="0"/>
              <a:t>: </a:t>
            </a:r>
            <a:r>
              <a:rPr lang="en-US" altLang="en-US" smtClean="0"/>
              <a:t>Mercury supply sources such as mines, recycling operations and mercury used in the chlor-alkali industry; Global</a:t>
            </a:r>
            <a:r>
              <a:rPr lang="en-US" altLang="en-US" baseline="0" smtClean="0"/>
              <a:t> me</a:t>
            </a:r>
            <a:r>
              <a:rPr lang="en-US" altLang="en-US" smtClean="0"/>
              <a:t>rcury brokers and traders; Manufacturers</a:t>
            </a:r>
            <a:r>
              <a:rPr lang="en-US" altLang="en-US" baseline="0" smtClean="0"/>
              <a:t> and s</a:t>
            </a:r>
            <a:r>
              <a:rPr lang="en-US" altLang="en-US" smtClean="0"/>
              <a:t>uppliers of dental materials to the dental trade…</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smtClean="0"/>
              <a:t>And as shown in this</a:t>
            </a:r>
            <a:r>
              <a:rPr lang="en-US" altLang="en-US" baseline="0" smtClean="0"/>
              <a:t> diagram, p</a:t>
            </a:r>
            <a:r>
              <a:rPr lang="en-US" altLang="en-US" smtClean="0"/>
              <a:t>lacement and removal of amalgam fillings in dental practices; Recycling, storage or simple discard of dental mercury wastes; Burial of the deceased and eventual mercury releases to soil and water; Cremation of the deceased and mercury emissions</a:t>
            </a:r>
            <a:r>
              <a:rPr lang="en-US" altLang="en-US" baseline="0" smtClean="0"/>
              <a:t> </a:t>
            </a:r>
            <a:r>
              <a:rPr lang="en-US" altLang="en-US" smtClean="0"/>
              <a:t>to the</a:t>
            </a:r>
            <a:r>
              <a:rPr lang="en-US" altLang="en-US" baseline="0" smtClean="0"/>
              <a:t> atmosphere.</a:t>
            </a:r>
            <a:endParaRPr lang="en-US" altLang="en-US"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smtClean="0"/>
              <a:t>In</a:t>
            </a:r>
            <a:r>
              <a:rPr lang="en-US" altLang="en-US" baseline="0" smtClean="0"/>
              <a:t> summary, when </a:t>
            </a:r>
            <a:r>
              <a:rPr lang="en-US" altLang="en-US" smtClean="0"/>
              <a:t>dental amalgam is used, mercury will be released</a:t>
            </a:r>
            <a:r>
              <a:rPr lang="en-US" altLang="en-US" baseline="0" smtClean="0"/>
              <a:t> to </a:t>
            </a:r>
            <a:r>
              <a:rPr lang="en-US" altLang="en-US" smtClean="0"/>
              <a:t>the air, water and land, and some of it will eventually be taken up in fish and other living things, including humans. </a:t>
            </a:r>
          </a:p>
          <a:p>
            <a:endParaRPr lang="en-US"/>
          </a:p>
        </p:txBody>
      </p:sp>
      <p:sp>
        <p:nvSpPr>
          <p:cNvPr id="4" name="Slide Number Placeholder 3"/>
          <p:cNvSpPr>
            <a:spLocks noGrp="1"/>
          </p:cNvSpPr>
          <p:nvPr>
            <p:ph type="sldNum" sz="quarter" idx="10"/>
          </p:nvPr>
        </p:nvSpPr>
        <p:spPr/>
        <p:txBody>
          <a:bodyPr/>
          <a:lstStyle/>
          <a:p>
            <a:fld id="{DAB4CE8C-2E67-4F95-843F-C925532F7D4A}"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mtClean="0"/>
              <a:t>Extrapolated</a:t>
            </a:r>
            <a:r>
              <a:rPr lang="en-GB" baseline="0" smtClean="0"/>
              <a:t> from an analysis for the Global Mercury Assessment, AMAP/UNEP, 2013.</a:t>
            </a:r>
            <a:endParaRPr lang="en-US"/>
          </a:p>
        </p:txBody>
      </p:sp>
      <p:sp>
        <p:nvSpPr>
          <p:cNvPr id="4" name="Slide Number Placeholder 3"/>
          <p:cNvSpPr>
            <a:spLocks noGrp="1"/>
          </p:cNvSpPr>
          <p:nvPr>
            <p:ph type="sldNum" sz="quarter" idx="10"/>
          </p:nvPr>
        </p:nvSpPr>
        <p:spPr/>
        <p:txBody>
          <a:bodyPr/>
          <a:lstStyle/>
          <a:p>
            <a:fld id="{DAB4CE8C-2E67-4F95-843F-C925532F7D4A}"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B4CE8C-2E67-4F95-843F-C925532F7D4A}" type="slidenum">
              <a:rPr lang="en-US" smtClean="0"/>
              <a:pPr/>
              <a:t>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B4CE8C-2E67-4F95-843F-C925532F7D4A}" type="slidenum">
              <a:rPr lang="en-US" smtClean="0"/>
              <a:pPr/>
              <a:t>11</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r>
              <a:rPr lang="en-GB" smtClean="0"/>
              <a:t>Best environmental practice (BEP) implies a good public/private balance that covers the costs of adequately controlling Hg releases.</a:t>
            </a:r>
          </a:p>
          <a:p>
            <a:pPr>
              <a:buNone/>
            </a:pPr>
            <a:r>
              <a:rPr lang="en-GB" smtClean="0"/>
              <a:t>If BEP is not implemented, then one has to consider the human health and environmental impacts of those Hg releases.</a:t>
            </a:r>
            <a:endParaRPr lang="en-US" smtClean="0"/>
          </a:p>
          <a:p>
            <a:endParaRPr lang="en-US"/>
          </a:p>
        </p:txBody>
      </p:sp>
      <p:sp>
        <p:nvSpPr>
          <p:cNvPr id="4" name="Slide Number Placeholder 3"/>
          <p:cNvSpPr>
            <a:spLocks noGrp="1"/>
          </p:cNvSpPr>
          <p:nvPr>
            <p:ph type="sldNum" sz="quarter" idx="10"/>
          </p:nvPr>
        </p:nvSpPr>
        <p:spPr/>
        <p:txBody>
          <a:bodyPr/>
          <a:lstStyle/>
          <a:p>
            <a:fld id="{DAB4CE8C-2E67-4F95-843F-C925532F7D4A}" type="slidenum">
              <a:rPr lang="en-US" smtClean="0"/>
              <a:pPr/>
              <a:t>16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B4CE8C-2E67-4F95-843F-C925532F7D4A}" type="slidenum">
              <a:rPr lang="en-US" smtClean="0"/>
              <a:pPr/>
              <a:t>17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mtClean="0"/>
              <a:t>*The calculation for the 2012 report did not take into effect either costs of damage to the environment (no other research had yet quantified this), or cardiovascular effects on human health, for which there was not yet a medical consensus. </a:t>
            </a:r>
          </a:p>
          <a:p>
            <a:r>
              <a:rPr lang="en-GB" smtClean="0"/>
              <a:t>In 2012, recognized health effects were mostly related to reduced IQ due to MeHg exposure through fish consumption.</a:t>
            </a:r>
          </a:p>
          <a:p>
            <a:endParaRPr lang="en-US"/>
          </a:p>
        </p:txBody>
      </p:sp>
      <p:sp>
        <p:nvSpPr>
          <p:cNvPr id="4" name="Slide Number Placeholder 3"/>
          <p:cNvSpPr>
            <a:spLocks noGrp="1"/>
          </p:cNvSpPr>
          <p:nvPr>
            <p:ph type="sldNum" sz="quarter" idx="10"/>
          </p:nvPr>
        </p:nvSpPr>
        <p:spPr/>
        <p:txBody>
          <a:bodyPr/>
          <a:lstStyle/>
          <a:p>
            <a:fld id="{DAB4CE8C-2E67-4F95-843F-C925532F7D4A}" type="slidenum">
              <a:rPr lang="en-US" smtClean="0"/>
              <a:pPr/>
              <a:t>18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B4CE8C-2E67-4F95-843F-C925532F7D4A}" type="slidenum">
              <a:rPr lang="en-US" smtClean="0"/>
              <a:pPr/>
              <a:t>19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B4CE8C-2E67-4F95-843F-C925532F7D4A}" type="slidenum">
              <a:rPr lang="en-US" smtClean="0"/>
              <a:pPr/>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76615FE-1284-4D35-A79A-371F8C48A724}" type="datetime1">
              <a:rPr lang="en-US" smtClean="0"/>
              <a:pPr/>
              <a:t>13May2018</a:t>
            </a:fld>
            <a:endParaRPr lang="en-US"/>
          </a:p>
        </p:txBody>
      </p:sp>
      <p:sp>
        <p:nvSpPr>
          <p:cNvPr id="5" name="Footer Placeholder 4"/>
          <p:cNvSpPr>
            <a:spLocks noGrp="1"/>
          </p:cNvSpPr>
          <p:nvPr>
            <p:ph type="ftr" sz="quarter" idx="11"/>
          </p:nvPr>
        </p:nvSpPr>
        <p:spPr/>
        <p:txBody>
          <a:bodyPr/>
          <a:lstStyle/>
          <a:p>
            <a:r>
              <a:rPr lang="en-US" smtClean="0"/>
              <a:t>Peter Maxson - Concorde East/West Sprl - Brussels</a:t>
            </a:r>
            <a:endParaRPr lang="en-US"/>
          </a:p>
        </p:txBody>
      </p:sp>
      <p:sp>
        <p:nvSpPr>
          <p:cNvPr id="6" name="Slide Number Placeholder 5"/>
          <p:cNvSpPr>
            <a:spLocks noGrp="1"/>
          </p:cNvSpPr>
          <p:nvPr>
            <p:ph type="sldNum" sz="quarter" idx="12"/>
          </p:nvPr>
        </p:nvSpPr>
        <p:spPr/>
        <p:txBody>
          <a:bodyPr/>
          <a:lstStyle/>
          <a:p>
            <a:fld id="{DDE3CF7E-202B-499E-BC2D-5480591E189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a:xfrm>
            <a:off x="457200" y="6629400"/>
            <a:ext cx="3810000" cy="228600"/>
          </a:xfrm>
        </p:spPr>
        <p:txBody>
          <a:bodyPr/>
          <a:lstStyle>
            <a:lvl1pPr algn="l">
              <a:defRPr/>
            </a:lvl1pPr>
          </a:lstStyle>
          <a:p>
            <a:r>
              <a:rPr lang="en-US" smtClean="0"/>
              <a:t>Peter Maxson - Concorde East/West Sprl - Brussels</a:t>
            </a:r>
            <a:endParaRPr lang="en-US"/>
          </a:p>
        </p:txBody>
      </p:sp>
      <p:sp>
        <p:nvSpPr>
          <p:cNvPr id="6" name="Slide Number Placeholder 5"/>
          <p:cNvSpPr>
            <a:spLocks noGrp="1"/>
          </p:cNvSpPr>
          <p:nvPr>
            <p:ph type="sldNum" sz="quarter" idx="12"/>
          </p:nvPr>
        </p:nvSpPr>
        <p:spPr>
          <a:xfrm>
            <a:off x="6553200" y="6629400"/>
            <a:ext cx="2133600" cy="228600"/>
          </a:xfrm>
        </p:spPr>
        <p:txBody>
          <a:bodyPr/>
          <a:lstStyle>
            <a:lvl1pPr>
              <a:defRPr sz="1400" b="1"/>
            </a:lvl1pPr>
          </a:lstStyle>
          <a:p>
            <a:fld id="{DDE3CF7E-202B-499E-BC2D-5480591E189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C3A193-C78D-4DF3-A57C-98B5F0FDB3C8}" type="datetime1">
              <a:rPr lang="en-US" smtClean="0"/>
              <a:pPr/>
              <a:t>13May2018</a:t>
            </a:fld>
            <a:endParaRPr lang="en-US"/>
          </a:p>
        </p:txBody>
      </p:sp>
      <p:sp>
        <p:nvSpPr>
          <p:cNvPr id="5" name="Footer Placeholder 4"/>
          <p:cNvSpPr>
            <a:spLocks noGrp="1"/>
          </p:cNvSpPr>
          <p:nvPr>
            <p:ph type="ftr" sz="quarter" idx="11"/>
          </p:nvPr>
        </p:nvSpPr>
        <p:spPr/>
        <p:txBody>
          <a:bodyPr/>
          <a:lstStyle/>
          <a:p>
            <a:r>
              <a:rPr lang="en-US" smtClean="0"/>
              <a:t>Peter Maxson - Concorde East/West Sprl - Brussels</a:t>
            </a:r>
            <a:endParaRPr lang="en-US"/>
          </a:p>
        </p:txBody>
      </p:sp>
      <p:sp>
        <p:nvSpPr>
          <p:cNvPr id="6" name="Slide Number Placeholder 5"/>
          <p:cNvSpPr>
            <a:spLocks noGrp="1"/>
          </p:cNvSpPr>
          <p:nvPr>
            <p:ph type="sldNum" sz="quarter" idx="12"/>
          </p:nvPr>
        </p:nvSpPr>
        <p:spPr/>
        <p:txBody>
          <a:bodyPr/>
          <a:lstStyle/>
          <a:p>
            <a:fld id="{DDE3CF7E-202B-499E-BC2D-5480591E189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5141AFC-A2A4-4D2E-9C29-96655FB33BA2}" type="datetime1">
              <a:rPr lang="en-US" smtClean="0"/>
              <a:pPr/>
              <a:t>13May2018</a:t>
            </a:fld>
            <a:endParaRPr lang="en-US"/>
          </a:p>
        </p:txBody>
      </p:sp>
      <p:sp>
        <p:nvSpPr>
          <p:cNvPr id="6" name="Footer Placeholder 5"/>
          <p:cNvSpPr>
            <a:spLocks noGrp="1"/>
          </p:cNvSpPr>
          <p:nvPr>
            <p:ph type="ftr" sz="quarter" idx="11"/>
          </p:nvPr>
        </p:nvSpPr>
        <p:spPr/>
        <p:txBody>
          <a:bodyPr/>
          <a:lstStyle/>
          <a:p>
            <a:r>
              <a:rPr lang="en-US" smtClean="0"/>
              <a:t>Peter Maxson - Concorde East/West Sprl - Brussels</a:t>
            </a:r>
            <a:endParaRPr lang="en-US"/>
          </a:p>
        </p:txBody>
      </p:sp>
      <p:sp>
        <p:nvSpPr>
          <p:cNvPr id="7" name="Slide Number Placeholder 6"/>
          <p:cNvSpPr>
            <a:spLocks noGrp="1"/>
          </p:cNvSpPr>
          <p:nvPr>
            <p:ph type="sldNum" sz="quarter" idx="12"/>
          </p:nvPr>
        </p:nvSpPr>
        <p:spPr/>
        <p:txBody>
          <a:bodyPr/>
          <a:lstStyle/>
          <a:p>
            <a:fld id="{DDE3CF7E-202B-499E-BC2D-5480591E189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3F1BD48-B4E5-48C1-B586-A1967151E28D}" type="datetime1">
              <a:rPr lang="en-US" smtClean="0"/>
              <a:pPr/>
              <a:t>13May2018</a:t>
            </a:fld>
            <a:endParaRPr lang="en-US"/>
          </a:p>
        </p:txBody>
      </p:sp>
      <p:sp>
        <p:nvSpPr>
          <p:cNvPr id="8" name="Footer Placeholder 7"/>
          <p:cNvSpPr>
            <a:spLocks noGrp="1"/>
          </p:cNvSpPr>
          <p:nvPr>
            <p:ph type="ftr" sz="quarter" idx="11"/>
          </p:nvPr>
        </p:nvSpPr>
        <p:spPr/>
        <p:txBody>
          <a:bodyPr/>
          <a:lstStyle/>
          <a:p>
            <a:r>
              <a:rPr lang="en-US" smtClean="0"/>
              <a:t>Peter Maxson - Concorde East/West Sprl - Brussels</a:t>
            </a:r>
            <a:endParaRPr lang="en-US"/>
          </a:p>
        </p:txBody>
      </p:sp>
      <p:sp>
        <p:nvSpPr>
          <p:cNvPr id="9" name="Slide Number Placeholder 8"/>
          <p:cNvSpPr>
            <a:spLocks noGrp="1"/>
          </p:cNvSpPr>
          <p:nvPr>
            <p:ph type="sldNum" sz="quarter" idx="12"/>
          </p:nvPr>
        </p:nvSpPr>
        <p:spPr/>
        <p:txBody>
          <a:bodyPr/>
          <a:lstStyle/>
          <a:p>
            <a:fld id="{DDE3CF7E-202B-499E-BC2D-5480591E189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DF98184-579A-4494-88F1-47523BB1F4C4}" type="datetime1">
              <a:rPr lang="en-US" smtClean="0"/>
              <a:pPr/>
              <a:t>13May2018</a:t>
            </a:fld>
            <a:endParaRPr lang="en-US"/>
          </a:p>
        </p:txBody>
      </p:sp>
      <p:sp>
        <p:nvSpPr>
          <p:cNvPr id="4" name="Footer Placeholder 3"/>
          <p:cNvSpPr>
            <a:spLocks noGrp="1"/>
          </p:cNvSpPr>
          <p:nvPr>
            <p:ph type="ftr" sz="quarter" idx="11"/>
          </p:nvPr>
        </p:nvSpPr>
        <p:spPr/>
        <p:txBody>
          <a:bodyPr/>
          <a:lstStyle/>
          <a:p>
            <a:r>
              <a:rPr lang="en-US" smtClean="0"/>
              <a:t>Peter Maxson - Concorde East/West Sprl - Brussels</a:t>
            </a:r>
            <a:endParaRPr lang="en-US"/>
          </a:p>
        </p:txBody>
      </p:sp>
      <p:sp>
        <p:nvSpPr>
          <p:cNvPr id="5" name="Slide Number Placeholder 4"/>
          <p:cNvSpPr>
            <a:spLocks noGrp="1"/>
          </p:cNvSpPr>
          <p:nvPr>
            <p:ph type="sldNum" sz="quarter" idx="12"/>
          </p:nvPr>
        </p:nvSpPr>
        <p:spPr/>
        <p:txBody>
          <a:bodyPr/>
          <a:lstStyle/>
          <a:p>
            <a:fld id="{DDE3CF7E-202B-499E-BC2D-5480591E189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3A3B97-F3AA-4B9C-875D-8A1D389CD74E}" type="datetime1">
              <a:rPr lang="en-US" smtClean="0"/>
              <a:pPr/>
              <a:t>13May2018</a:t>
            </a:fld>
            <a:endParaRPr lang="en-US"/>
          </a:p>
        </p:txBody>
      </p:sp>
      <p:sp>
        <p:nvSpPr>
          <p:cNvPr id="3" name="Footer Placeholder 2"/>
          <p:cNvSpPr>
            <a:spLocks noGrp="1"/>
          </p:cNvSpPr>
          <p:nvPr>
            <p:ph type="ftr" sz="quarter" idx="11"/>
          </p:nvPr>
        </p:nvSpPr>
        <p:spPr/>
        <p:txBody>
          <a:bodyPr/>
          <a:lstStyle/>
          <a:p>
            <a:r>
              <a:rPr lang="en-US" smtClean="0"/>
              <a:t>Peter Maxson - Concorde East/West Sprl - Brussels</a:t>
            </a:r>
            <a:endParaRPr lang="en-US"/>
          </a:p>
        </p:txBody>
      </p:sp>
      <p:sp>
        <p:nvSpPr>
          <p:cNvPr id="4" name="Slide Number Placeholder 3"/>
          <p:cNvSpPr>
            <a:spLocks noGrp="1"/>
          </p:cNvSpPr>
          <p:nvPr>
            <p:ph type="sldNum" sz="quarter" idx="12"/>
          </p:nvPr>
        </p:nvSpPr>
        <p:spPr/>
        <p:txBody>
          <a:bodyPr/>
          <a:lstStyle/>
          <a:p>
            <a:fld id="{DDE3CF7E-202B-499E-BC2D-5480591E189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3CF877-1DA2-44C9-BCA1-B72F2EA3B350}" type="datetime1">
              <a:rPr lang="en-US" smtClean="0"/>
              <a:pPr/>
              <a:t>13May2018</a:t>
            </a:fld>
            <a:endParaRPr lang="en-US"/>
          </a:p>
        </p:txBody>
      </p:sp>
      <p:sp>
        <p:nvSpPr>
          <p:cNvPr id="6" name="Footer Placeholder 5"/>
          <p:cNvSpPr>
            <a:spLocks noGrp="1"/>
          </p:cNvSpPr>
          <p:nvPr>
            <p:ph type="ftr" sz="quarter" idx="11"/>
          </p:nvPr>
        </p:nvSpPr>
        <p:spPr/>
        <p:txBody>
          <a:bodyPr/>
          <a:lstStyle/>
          <a:p>
            <a:r>
              <a:rPr lang="en-US" smtClean="0"/>
              <a:t>Peter Maxson - Concorde East/West Sprl - Brussels</a:t>
            </a:r>
            <a:endParaRPr lang="en-US"/>
          </a:p>
        </p:txBody>
      </p:sp>
      <p:sp>
        <p:nvSpPr>
          <p:cNvPr id="7" name="Slide Number Placeholder 6"/>
          <p:cNvSpPr>
            <a:spLocks noGrp="1"/>
          </p:cNvSpPr>
          <p:nvPr>
            <p:ph type="sldNum" sz="quarter" idx="12"/>
          </p:nvPr>
        </p:nvSpPr>
        <p:spPr/>
        <p:txBody>
          <a:bodyPr/>
          <a:lstStyle/>
          <a:p>
            <a:fld id="{DDE3CF7E-202B-499E-BC2D-5480591E189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F363E6-F27A-49A2-824F-6C819F98BBC0}" type="datetime1">
              <a:rPr lang="en-US" smtClean="0"/>
              <a:pPr/>
              <a:t>13May2018</a:t>
            </a:fld>
            <a:endParaRPr lang="en-US"/>
          </a:p>
        </p:txBody>
      </p:sp>
      <p:sp>
        <p:nvSpPr>
          <p:cNvPr id="6" name="Footer Placeholder 5"/>
          <p:cNvSpPr>
            <a:spLocks noGrp="1"/>
          </p:cNvSpPr>
          <p:nvPr>
            <p:ph type="ftr" sz="quarter" idx="11"/>
          </p:nvPr>
        </p:nvSpPr>
        <p:spPr/>
        <p:txBody>
          <a:bodyPr/>
          <a:lstStyle/>
          <a:p>
            <a:r>
              <a:rPr lang="en-US" smtClean="0"/>
              <a:t>Peter Maxson - Concorde East/West Sprl - Brussels</a:t>
            </a:r>
            <a:endParaRPr lang="en-US"/>
          </a:p>
        </p:txBody>
      </p:sp>
      <p:sp>
        <p:nvSpPr>
          <p:cNvPr id="7" name="Slide Number Placeholder 6"/>
          <p:cNvSpPr>
            <a:spLocks noGrp="1"/>
          </p:cNvSpPr>
          <p:nvPr>
            <p:ph type="sldNum" sz="quarter" idx="12"/>
          </p:nvPr>
        </p:nvSpPr>
        <p:spPr/>
        <p:txBody>
          <a:bodyPr/>
          <a:lstStyle/>
          <a:p>
            <a:fld id="{DDE3CF7E-202B-499E-BC2D-5480591E189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0708B2-5C35-4A41-8EC3-5298EC5B3469}" type="datetime1">
              <a:rPr lang="en-US" smtClean="0"/>
              <a:pPr/>
              <a:t>13May2018</a:t>
            </a:fld>
            <a:endParaRPr lang="en-US"/>
          </a:p>
        </p:txBody>
      </p:sp>
      <p:sp>
        <p:nvSpPr>
          <p:cNvPr id="5" name="Footer Placeholder 4"/>
          <p:cNvSpPr>
            <a:spLocks noGrp="1"/>
          </p:cNvSpPr>
          <p:nvPr>
            <p:ph type="ftr" sz="quarter" idx="11"/>
          </p:nvPr>
        </p:nvSpPr>
        <p:spPr/>
        <p:txBody>
          <a:bodyPr/>
          <a:lstStyle/>
          <a:p>
            <a:r>
              <a:rPr lang="en-US" smtClean="0"/>
              <a:t>Peter Maxson - Concorde East/West Sprl - Brussels</a:t>
            </a:r>
            <a:endParaRPr lang="en-US"/>
          </a:p>
        </p:txBody>
      </p:sp>
      <p:sp>
        <p:nvSpPr>
          <p:cNvPr id="6" name="Slide Number Placeholder 5"/>
          <p:cNvSpPr>
            <a:spLocks noGrp="1"/>
          </p:cNvSpPr>
          <p:nvPr>
            <p:ph type="sldNum" sz="quarter" idx="12"/>
          </p:nvPr>
        </p:nvSpPr>
        <p:spPr/>
        <p:txBody>
          <a:bodyPr/>
          <a:lstStyle/>
          <a:p>
            <a:fld id="{DDE3CF7E-202B-499E-BC2D-5480591E189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D986F8-185E-4820-BC19-778BC77D4356}" type="datetime1">
              <a:rPr lang="en-US" smtClean="0"/>
              <a:pPr/>
              <a:t>13May2018</a:t>
            </a:fld>
            <a:endParaRPr lang="en-US"/>
          </a:p>
        </p:txBody>
      </p:sp>
      <p:sp>
        <p:nvSpPr>
          <p:cNvPr id="5" name="Footer Placeholder 4"/>
          <p:cNvSpPr>
            <a:spLocks noGrp="1"/>
          </p:cNvSpPr>
          <p:nvPr>
            <p:ph type="ftr" sz="quarter" idx="11"/>
          </p:nvPr>
        </p:nvSpPr>
        <p:spPr/>
        <p:txBody>
          <a:bodyPr/>
          <a:lstStyle/>
          <a:p>
            <a:r>
              <a:rPr lang="en-US" smtClean="0"/>
              <a:t>Peter Maxson - Concorde East/West Sprl - Brussels</a:t>
            </a:r>
            <a:endParaRPr lang="en-US"/>
          </a:p>
        </p:txBody>
      </p:sp>
      <p:sp>
        <p:nvSpPr>
          <p:cNvPr id="6" name="Slide Number Placeholder 5"/>
          <p:cNvSpPr>
            <a:spLocks noGrp="1"/>
          </p:cNvSpPr>
          <p:nvPr>
            <p:ph type="sldNum" sz="quarter" idx="12"/>
          </p:nvPr>
        </p:nvSpPr>
        <p:spPr/>
        <p:txBody>
          <a:bodyPr/>
          <a:lstStyle/>
          <a:p>
            <a:fld id="{DDE3CF7E-202B-499E-BC2D-5480591E189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F36820-D77E-44A8-BBF1-47C6C3043EF5}" type="datetime1">
              <a:rPr lang="en-US" smtClean="0"/>
              <a:pPr/>
              <a:t>13May2018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Peter Maxson - Concorde East/West Sprl - Brussels</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E3CF7E-202B-499E-BC2D-5480591E189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mailto:peter.maxson@g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2" cstate="print">
            <a:lum bright="59000" contrast="-74000"/>
          </a:blip>
          <a:srcRect/>
          <a:stretch>
            <a:fillRect/>
          </a:stretch>
        </p:blipFill>
        <p:spPr bwMode="auto">
          <a:xfrm>
            <a:off x="457200" y="762000"/>
            <a:ext cx="8686799" cy="5562601"/>
          </a:xfrm>
          <a:prstGeom prst="rect">
            <a:avLst/>
          </a:prstGeom>
          <a:noFill/>
          <a:ln w="9525">
            <a:noFill/>
            <a:miter lim="800000"/>
            <a:headEnd/>
            <a:tailEnd/>
          </a:ln>
        </p:spPr>
      </p:pic>
      <p:sp>
        <p:nvSpPr>
          <p:cNvPr id="2" name="Title 1"/>
          <p:cNvSpPr>
            <a:spLocks noGrp="1"/>
          </p:cNvSpPr>
          <p:nvPr>
            <p:ph type="ctrTitle"/>
          </p:nvPr>
        </p:nvSpPr>
        <p:spPr>
          <a:xfrm>
            <a:off x="685800" y="838200"/>
            <a:ext cx="7772400" cy="1470025"/>
          </a:xfrm>
        </p:spPr>
        <p:txBody>
          <a:bodyPr/>
          <a:lstStyle/>
          <a:p>
            <a:r>
              <a:rPr lang="en-GB" smtClean="0">
                <a:solidFill>
                  <a:schemeClr val="accent1">
                    <a:lumMod val="75000"/>
                  </a:schemeClr>
                </a:solidFill>
                <a:latin typeface="Modern No. 20" pitchFamily="18" charset="0"/>
              </a:rPr>
              <a:t>Dental amalgam: Mercury releases and cost implications</a:t>
            </a:r>
            <a:endParaRPr lang="en-US">
              <a:solidFill>
                <a:schemeClr val="accent1">
                  <a:lumMod val="75000"/>
                </a:schemeClr>
              </a:solidFill>
              <a:latin typeface="Modern No. 20" pitchFamily="18" charset="0"/>
            </a:endParaRPr>
          </a:p>
        </p:txBody>
      </p:sp>
      <p:sp>
        <p:nvSpPr>
          <p:cNvPr id="4" name="Rectangle 4"/>
          <p:cNvSpPr>
            <a:spLocks noChangeAspect="1" noChangeArrowheads="1"/>
          </p:cNvSpPr>
          <p:nvPr/>
        </p:nvSpPr>
        <p:spPr bwMode="auto">
          <a:xfrm>
            <a:off x="1295400" y="2667000"/>
            <a:ext cx="6096000" cy="1723549"/>
          </a:xfrm>
          <a:prstGeom prst="rect">
            <a:avLst/>
          </a:prstGeom>
          <a:noFill/>
          <a:ln w="9525">
            <a:noFill/>
            <a:miter lim="800000"/>
            <a:headEnd/>
            <a:tailEnd/>
          </a:ln>
        </p:spPr>
        <p:txBody>
          <a:bodyPr wrap="square">
            <a:spAutoFit/>
          </a:bodyPr>
          <a:lstStyle/>
          <a:p>
            <a:endParaRPr lang="en-US" sz="1000">
              <a:latin typeface="Tahoma" pitchFamily="34" charset="0"/>
            </a:endParaRPr>
          </a:p>
          <a:p>
            <a:pPr algn="ctr"/>
            <a:r>
              <a:rPr lang="en-US" sz="2400">
                <a:latin typeface="Modern No. 20" pitchFamily="18" charset="0"/>
              </a:rPr>
              <a:t>Peter Maxson</a:t>
            </a:r>
            <a:r>
              <a:rPr lang="en-US">
                <a:latin typeface="Modern No. 20" pitchFamily="18" charset="0"/>
              </a:rPr>
              <a:t/>
            </a:r>
            <a:br>
              <a:rPr lang="en-US">
                <a:latin typeface="Modern No. 20" pitchFamily="18" charset="0"/>
              </a:rPr>
            </a:br>
            <a:r>
              <a:rPr lang="en-US" smtClean="0">
                <a:latin typeface="Modern No. 20" pitchFamily="18" charset="0"/>
              </a:rPr>
              <a:t>Director</a:t>
            </a:r>
          </a:p>
          <a:p>
            <a:pPr algn="ctr"/>
            <a:r>
              <a:rPr lang="en-US" smtClean="0">
                <a:latin typeface="Modern No. 20" pitchFamily="18" charset="0"/>
              </a:rPr>
              <a:t>Concorde East/West Sprl – Brussels</a:t>
            </a:r>
          </a:p>
          <a:p>
            <a:pPr algn="ctr"/>
            <a:endParaRPr lang="en-GB" sz="1100" smtClean="0">
              <a:latin typeface="Modern No. 20" pitchFamily="18" charset="0"/>
            </a:endParaRPr>
          </a:p>
          <a:p>
            <a:pPr algn="ctr"/>
            <a:endParaRPr lang="en-GB" sz="1100" smtClean="0">
              <a:latin typeface="Modern No. 20" pitchFamily="18" charset="0"/>
            </a:endParaRPr>
          </a:p>
          <a:p>
            <a:pPr algn="ctr"/>
            <a:r>
              <a:rPr lang="en-GB" sz="1400" i="1" smtClean="0">
                <a:latin typeface="Modern No. 20" pitchFamily="18" charset="0"/>
              </a:rPr>
              <a:t>Presentation at the workshop:</a:t>
            </a:r>
            <a:endParaRPr lang="en-US" sz="1400" i="1">
              <a:latin typeface="Modern No. 20" pitchFamily="18" charset="0"/>
            </a:endParaRPr>
          </a:p>
        </p:txBody>
      </p:sp>
      <p:sp>
        <p:nvSpPr>
          <p:cNvPr id="7" name="TextBox 6"/>
          <p:cNvSpPr txBox="1"/>
          <p:nvPr/>
        </p:nvSpPr>
        <p:spPr>
          <a:xfrm>
            <a:off x="914400" y="4343400"/>
            <a:ext cx="7162800" cy="1477328"/>
          </a:xfrm>
          <a:prstGeom prst="rect">
            <a:avLst/>
          </a:prstGeom>
          <a:noFill/>
        </p:spPr>
        <p:txBody>
          <a:bodyPr wrap="square" rtlCol="0">
            <a:spAutoFit/>
          </a:bodyPr>
          <a:lstStyle/>
          <a:p>
            <a:pPr algn="ctr">
              <a:spcBef>
                <a:spcPct val="20000"/>
              </a:spcBef>
            </a:pPr>
            <a:r>
              <a:rPr lang="en-US" altLang="en-US" smtClean="0">
                <a:latin typeface="Modern No. 20" pitchFamily="18" charset="0"/>
              </a:rPr>
              <a:t>Promoting Dental Amalgam Phase-Down Measures Under the Minamata Convention and Other Initiatives, for “Especially Women, Children and, Through Them, Future Generations”</a:t>
            </a:r>
          </a:p>
          <a:p>
            <a:endParaRPr lang="en-US" smtClean="0">
              <a:latin typeface="Modern No. 20" pitchFamily="18" charset="0"/>
            </a:endParaRPr>
          </a:p>
          <a:p>
            <a:pPr algn="ctr"/>
            <a:r>
              <a:rPr lang="en-US" sz="1600" smtClean="0">
                <a:latin typeface="Modern No. 20" pitchFamily="18" charset="0"/>
              </a:rPr>
              <a:t>Bangkok , 14-15 May 2018</a:t>
            </a:r>
            <a:endParaRPr lang="en-US" sz="1600" dirty="0">
              <a:latin typeface="Modern No. 20"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Overview</a:t>
            </a:r>
            <a:endParaRPr lang="en-US"/>
          </a:p>
        </p:txBody>
      </p:sp>
      <p:sp>
        <p:nvSpPr>
          <p:cNvPr id="3" name="Content Placeholder 2"/>
          <p:cNvSpPr>
            <a:spLocks noGrp="1"/>
          </p:cNvSpPr>
          <p:nvPr>
            <p:ph idx="1"/>
          </p:nvPr>
        </p:nvSpPr>
        <p:spPr/>
        <p:txBody>
          <a:bodyPr>
            <a:normAutofit/>
          </a:bodyPr>
          <a:lstStyle/>
          <a:p>
            <a:r>
              <a:rPr lang="en-US" sz="3800" smtClean="0"/>
              <a:t>Pathways </a:t>
            </a:r>
            <a:r>
              <a:rPr lang="en-US" sz="3800" smtClean="0"/>
              <a:t>of dental mercury to the </a:t>
            </a:r>
            <a:r>
              <a:rPr lang="en-US" sz="3800" smtClean="0"/>
              <a:t>environment (and to people)</a:t>
            </a:r>
            <a:endParaRPr lang="en-US" sz="3800" smtClean="0"/>
          </a:p>
          <a:p>
            <a:r>
              <a:rPr lang="en-GB" sz="3800" smtClean="0"/>
              <a:t>Environmental impacts </a:t>
            </a:r>
            <a:r>
              <a:rPr lang="en-GB" sz="3800" smtClean="0"/>
              <a:t>of </a:t>
            </a:r>
            <a:r>
              <a:rPr lang="en-GB" sz="3800" smtClean="0"/>
              <a:t>mercury exposure</a:t>
            </a:r>
            <a:endParaRPr lang="en-GB" sz="3800" smtClean="0"/>
          </a:p>
          <a:p>
            <a:r>
              <a:rPr lang="en-GB" sz="3800" smtClean="0"/>
              <a:t>Health effects of mercury exposure</a:t>
            </a:r>
          </a:p>
          <a:p>
            <a:r>
              <a:rPr lang="en-GB" sz="3800" smtClean="0"/>
              <a:t>The </a:t>
            </a:r>
            <a:r>
              <a:rPr lang="en-GB" sz="3800" b="1" smtClean="0"/>
              <a:t>real costs </a:t>
            </a:r>
            <a:r>
              <a:rPr lang="en-GB" sz="3800" smtClean="0"/>
              <a:t>of using dental amalgam</a:t>
            </a:r>
            <a:endParaRPr lang="en-US" sz="3800" smtClean="0"/>
          </a:p>
        </p:txBody>
      </p:sp>
      <p:sp>
        <p:nvSpPr>
          <p:cNvPr id="4" name="Slide Number Placeholder 3"/>
          <p:cNvSpPr>
            <a:spLocks noGrp="1"/>
          </p:cNvSpPr>
          <p:nvPr>
            <p:ph type="sldNum" sz="quarter" idx="12"/>
          </p:nvPr>
        </p:nvSpPr>
        <p:spPr>
          <a:xfrm>
            <a:off x="6553200" y="6613525"/>
            <a:ext cx="2133600" cy="244475"/>
          </a:xfrm>
        </p:spPr>
        <p:txBody>
          <a:bodyPr/>
          <a:lstStyle/>
          <a:p>
            <a:fld id="{DDE3CF7E-202B-499E-BC2D-5480591E1891}" type="slidenum">
              <a:rPr lang="en-US" sz="1400" b="1" smtClean="0"/>
              <a:pPr/>
              <a:t>2</a:t>
            </a:fld>
            <a:endParaRPr lang="en-US" sz="1400" b="1"/>
          </a:p>
        </p:txBody>
      </p:sp>
      <p:sp>
        <p:nvSpPr>
          <p:cNvPr id="6" name="Footer Placeholder 4"/>
          <p:cNvSpPr>
            <a:spLocks noGrp="1"/>
          </p:cNvSpPr>
          <p:nvPr>
            <p:ph type="ftr" sz="quarter" idx="11"/>
          </p:nvPr>
        </p:nvSpPr>
        <p:spPr>
          <a:xfrm>
            <a:off x="457200" y="6629400"/>
            <a:ext cx="3810000" cy="228600"/>
          </a:xfrm>
        </p:spPr>
        <p:txBody>
          <a:bodyPr/>
          <a:lstStyle/>
          <a:p>
            <a:r>
              <a:rPr lang="en-US" smtClean="0"/>
              <a:t>Peter Maxson - Concorde East/West Sprl - Brussels</a:t>
            </a: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GB" sz="3200" smtClean="0"/>
              <a:t>Simplified diagram of dental mercury pathways</a:t>
            </a:r>
            <a:endParaRPr lang="en-US" sz="3200"/>
          </a:p>
        </p:txBody>
      </p:sp>
      <p:sp>
        <p:nvSpPr>
          <p:cNvPr id="4" name="Footer Placeholder 3"/>
          <p:cNvSpPr>
            <a:spLocks noGrp="1"/>
          </p:cNvSpPr>
          <p:nvPr>
            <p:ph type="ftr" sz="quarter" idx="11"/>
          </p:nvPr>
        </p:nvSpPr>
        <p:spPr/>
        <p:txBody>
          <a:bodyPr/>
          <a:lstStyle/>
          <a:p>
            <a:r>
              <a:rPr lang="en-US" smtClean="0"/>
              <a:t>Peter Maxson - Concorde East/West Sprl - Brussels</a:t>
            </a:r>
            <a:endParaRPr lang="en-US"/>
          </a:p>
        </p:txBody>
      </p:sp>
      <p:sp>
        <p:nvSpPr>
          <p:cNvPr id="5" name="Slide Number Placeholder 4"/>
          <p:cNvSpPr>
            <a:spLocks noGrp="1"/>
          </p:cNvSpPr>
          <p:nvPr>
            <p:ph type="sldNum" sz="quarter" idx="12"/>
          </p:nvPr>
        </p:nvSpPr>
        <p:spPr/>
        <p:txBody>
          <a:bodyPr/>
          <a:lstStyle/>
          <a:p>
            <a:fld id="{DDE3CF7E-202B-499E-BC2D-5480591E1891}" type="slidenum">
              <a:rPr lang="en-US" smtClean="0"/>
              <a:pPr/>
              <a:t>3</a:t>
            </a:fld>
            <a:endParaRPr lang="en-US"/>
          </a:p>
        </p:txBody>
      </p:sp>
      <p:pic>
        <p:nvPicPr>
          <p:cNvPr id="1026" name="Picture 2"/>
          <p:cNvPicPr>
            <a:picLocks noChangeAspect="1" noChangeArrowheads="1"/>
          </p:cNvPicPr>
          <p:nvPr/>
        </p:nvPicPr>
        <p:blipFill>
          <a:blip r:embed="rId3" cstate="print"/>
          <a:srcRect/>
          <a:stretch>
            <a:fillRect/>
          </a:stretch>
        </p:blipFill>
        <p:spPr bwMode="auto">
          <a:xfrm>
            <a:off x="609600" y="1219200"/>
            <a:ext cx="7820025" cy="50292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normAutofit/>
          </a:bodyPr>
          <a:lstStyle/>
          <a:p>
            <a:r>
              <a:rPr lang="en-GB" sz="3200" smtClean="0"/>
              <a:t>Dental mercury pathways to the environment</a:t>
            </a:r>
            <a:endParaRPr lang="en-US" sz="3200"/>
          </a:p>
        </p:txBody>
      </p:sp>
      <p:sp>
        <p:nvSpPr>
          <p:cNvPr id="4" name="Footer Placeholder 3"/>
          <p:cNvSpPr>
            <a:spLocks noGrp="1"/>
          </p:cNvSpPr>
          <p:nvPr>
            <p:ph type="ftr" sz="quarter" idx="11"/>
          </p:nvPr>
        </p:nvSpPr>
        <p:spPr/>
        <p:txBody>
          <a:bodyPr/>
          <a:lstStyle/>
          <a:p>
            <a:r>
              <a:rPr lang="en-US" smtClean="0"/>
              <a:t>Peter Maxson - Concorde East/West Sprl - Brussels</a:t>
            </a:r>
            <a:endParaRPr lang="en-US"/>
          </a:p>
        </p:txBody>
      </p:sp>
      <p:sp>
        <p:nvSpPr>
          <p:cNvPr id="5" name="Slide Number Placeholder 4"/>
          <p:cNvSpPr>
            <a:spLocks noGrp="1"/>
          </p:cNvSpPr>
          <p:nvPr>
            <p:ph type="sldNum" sz="quarter" idx="12"/>
          </p:nvPr>
        </p:nvSpPr>
        <p:spPr/>
        <p:txBody>
          <a:bodyPr/>
          <a:lstStyle/>
          <a:p>
            <a:fld id="{DDE3CF7E-202B-499E-BC2D-5480591E1891}" type="slidenum">
              <a:rPr lang="en-US" smtClean="0"/>
              <a:pPr/>
              <a:t>4</a:t>
            </a:fld>
            <a:endParaRPr lang="en-US"/>
          </a:p>
        </p:txBody>
      </p:sp>
      <p:pic>
        <p:nvPicPr>
          <p:cNvPr id="6" name="Picture 1"/>
          <p:cNvPicPr>
            <a:picLocks noChangeAspect="1"/>
          </p:cNvPicPr>
          <p:nvPr/>
        </p:nvPicPr>
        <p:blipFill>
          <a:blip r:embed="rId3" cstate="print"/>
          <a:srcRect/>
          <a:stretch>
            <a:fillRect/>
          </a:stretch>
        </p:blipFill>
        <p:spPr bwMode="auto">
          <a:xfrm>
            <a:off x="914400" y="838200"/>
            <a:ext cx="7315200" cy="57912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Peter Maxson - Concorde East/West Sprl - Brussels</a:t>
            </a:r>
            <a:endParaRPr lang="en-US"/>
          </a:p>
        </p:txBody>
      </p:sp>
      <p:sp>
        <p:nvSpPr>
          <p:cNvPr id="5" name="Slide Number Placeholder 4"/>
          <p:cNvSpPr>
            <a:spLocks noGrp="1"/>
          </p:cNvSpPr>
          <p:nvPr>
            <p:ph type="sldNum" sz="quarter" idx="12"/>
          </p:nvPr>
        </p:nvSpPr>
        <p:spPr/>
        <p:txBody>
          <a:bodyPr/>
          <a:lstStyle/>
          <a:p>
            <a:fld id="{DDE3CF7E-202B-499E-BC2D-5480591E1891}" type="slidenum">
              <a:rPr lang="en-US" smtClean="0"/>
              <a:pPr/>
              <a:t>5</a:t>
            </a:fld>
            <a:endParaRPr lang="en-US"/>
          </a:p>
        </p:txBody>
      </p:sp>
      <p:pic>
        <p:nvPicPr>
          <p:cNvPr id="1028" name="Picture 4"/>
          <p:cNvPicPr>
            <a:picLocks noChangeAspect="1" noChangeArrowheads="1"/>
          </p:cNvPicPr>
          <p:nvPr/>
        </p:nvPicPr>
        <p:blipFill>
          <a:blip r:embed="rId3" cstate="print"/>
          <a:srcRect/>
          <a:stretch>
            <a:fillRect/>
          </a:stretch>
        </p:blipFill>
        <p:spPr bwMode="auto">
          <a:xfrm>
            <a:off x="2133601" y="268733"/>
            <a:ext cx="4800600" cy="6223799"/>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GB" smtClean="0"/>
              <a:t>M</a:t>
            </a:r>
            <a:r>
              <a:rPr lang="en-GB" smtClean="0"/>
              <a:t>ercury and the environment</a:t>
            </a:r>
            <a:endParaRPr lang="en-US"/>
          </a:p>
        </p:txBody>
      </p:sp>
      <p:sp>
        <p:nvSpPr>
          <p:cNvPr id="3" name="Content Placeholder 2"/>
          <p:cNvSpPr>
            <a:spLocks noGrp="1"/>
          </p:cNvSpPr>
          <p:nvPr>
            <p:ph idx="1"/>
          </p:nvPr>
        </p:nvSpPr>
        <p:spPr>
          <a:xfrm>
            <a:off x="457200" y="1219200"/>
            <a:ext cx="8458200" cy="5181600"/>
          </a:xfrm>
        </p:spPr>
        <p:txBody>
          <a:bodyPr>
            <a:normAutofit fontScale="85000" lnSpcReduction="10000"/>
          </a:bodyPr>
          <a:lstStyle/>
          <a:p>
            <a:r>
              <a:rPr lang="en-US" smtClean="0"/>
              <a:t>Inorganic </a:t>
            </a:r>
            <a:r>
              <a:rPr lang="en-US" smtClean="0"/>
              <a:t>Hg </a:t>
            </a:r>
            <a:r>
              <a:rPr lang="en-US" smtClean="0"/>
              <a:t>(from </a:t>
            </a:r>
            <a:r>
              <a:rPr lang="en-US" smtClean="0"/>
              <a:t>natural or </a:t>
            </a:r>
            <a:r>
              <a:rPr lang="en-US" smtClean="0"/>
              <a:t>anthropogenic </a:t>
            </a:r>
            <a:r>
              <a:rPr lang="en-US" smtClean="0"/>
              <a:t>sources) </a:t>
            </a:r>
            <a:r>
              <a:rPr lang="en-US" smtClean="0"/>
              <a:t>becomes toxic in the environment when it is converted </a:t>
            </a:r>
            <a:r>
              <a:rPr lang="en-US" smtClean="0"/>
              <a:t>to </a:t>
            </a:r>
            <a:r>
              <a:rPr lang="en-US" smtClean="0"/>
              <a:t>methylmercury (MeHg) by </a:t>
            </a:r>
            <a:r>
              <a:rPr lang="en-US" smtClean="0"/>
              <a:t>sulphur-reducing bacteria and other microbes (Gilmour et al</a:t>
            </a:r>
            <a:r>
              <a:rPr lang="en-US" smtClean="0"/>
              <a:t>. </a:t>
            </a:r>
            <a:r>
              <a:rPr lang="en-US" smtClean="0"/>
              <a:t> 2013).</a:t>
            </a:r>
          </a:p>
          <a:p>
            <a:r>
              <a:rPr lang="en-US" smtClean="0"/>
              <a:t>Certain ecosystem </a:t>
            </a:r>
            <a:r>
              <a:rPr lang="en-US" smtClean="0"/>
              <a:t>conditions </a:t>
            </a:r>
            <a:r>
              <a:rPr lang="en-US" smtClean="0"/>
              <a:t>(e.g. </a:t>
            </a:r>
            <a:r>
              <a:rPr lang="en-US" smtClean="0"/>
              <a:t>wetlands) can encourage the production and bioavailability </a:t>
            </a:r>
            <a:r>
              <a:rPr lang="en-US" smtClean="0"/>
              <a:t>of </a:t>
            </a:r>
            <a:r>
              <a:rPr lang="en-US" smtClean="0"/>
              <a:t>MeHg.</a:t>
            </a:r>
          </a:p>
          <a:p>
            <a:r>
              <a:rPr lang="en-US" smtClean="0"/>
              <a:t>Potent </a:t>
            </a:r>
            <a:r>
              <a:rPr lang="en-US" smtClean="0"/>
              <a:t>neurotoxin that can cause physiological</a:t>
            </a:r>
            <a:r>
              <a:rPr lang="en-US" smtClean="0"/>
              <a:t>, </a:t>
            </a:r>
            <a:r>
              <a:rPr lang="en-US" smtClean="0"/>
              <a:t>neurological, </a:t>
            </a:r>
            <a:r>
              <a:rPr lang="en-US" smtClean="0"/>
              <a:t>behavioural</a:t>
            </a:r>
            <a:r>
              <a:rPr lang="en-US" smtClean="0"/>
              <a:t>, </a:t>
            </a:r>
            <a:r>
              <a:rPr lang="en-US" smtClean="0"/>
              <a:t>reproductive, etc. </a:t>
            </a:r>
            <a:r>
              <a:rPr lang="en-US" smtClean="0"/>
              <a:t>harm to fish and wildlife (Scheuhammer et al</a:t>
            </a:r>
            <a:r>
              <a:rPr lang="en-US" smtClean="0"/>
              <a:t>. </a:t>
            </a:r>
            <a:r>
              <a:rPr lang="en-US" smtClean="0"/>
              <a:t> 2011).</a:t>
            </a:r>
          </a:p>
          <a:p>
            <a:r>
              <a:rPr lang="en-US" smtClean="0"/>
              <a:t>Efficient biomagnifier, </a:t>
            </a:r>
            <a:r>
              <a:rPr lang="en-US" smtClean="0"/>
              <a:t>resulting in increasing concentrations of MeHg in the ecosystem as it moves from water and sediment, to phytoplankton and plants, aquatic insects, spiders, fish and wildlife.</a:t>
            </a:r>
            <a:endParaRPr lang="en-US"/>
          </a:p>
        </p:txBody>
      </p:sp>
      <p:sp>
        <p:nvSpPr>
          <p:cNvPr id="4" name="Footer Placeholder 3"/>
          <p:cNvSpPr>
            <a:spLocks noGrp="1"/>
          </p:cNvSpPr>
          <p:nvPr>
            <p:ph type="ftr" sz="quarter" idx="11"/>
          </p:nvPr>
        </p:nvSpPr>
        <p:spPr/>
        <p:txBody>
          <a:bodyPr/>
          <a:lstStyle/>
          <a:p>
            <a:r>
              <a:rPr lang="en-US" smtClean="0"/>
              <a:t>Peter Maxson - Concorde East/West Sprl - Brussels</a:t>
            </a:r>
            <a:endParaRPr lang="en-US"/>
          </a:p>
        </p:txBody>
      </p:sp>
      <p:sp>
        <p:nvSpPr>
          <p:cNvPr id="5" name="Slide Number Placeholder 4"/>
          <p:cNvSpPr>
            <a:spLocks noGrp="1"/>
          </p:cNvSpPr>
          <p:nvPr>
            <p:ph type="sldNum" sz="quarter" idx="12"/>
          </p:nvPr>
        </p:nvSpPr>
        <p:spPr/>
        <p:txBody>
          <a:bodyPr/>
          <a:lstStyle/>
          <a:p>
            <a:fld id="{DDE3CF7E-202B-499E-BC2D-5480591E1891}"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96962"/>
          </a:xfrm>
        </p:spPr>
        <p:txBody>
          <a:bodyPr/>
          <a:lstStyle/>
          <a:p>
            <a:r>
              <a:rPr lang="en-GB" smtClean="0"/>
              <a:t>Mercury and human health</a:t>
            </a:r>
            <a:endParaRPr lang="en-US"/>
          </a:p>
        </p:txBody>
      </p:sp>
      <p:sp>
        <p:nvSpPr>
          <p:cNvPr id="3" name="Content Placeholder 2"/>
          <p:cNvSpPr>
            <a:spLocks noGrp="1"/>
          </p:cNvSpPr>
          <p:nvPr>
            <p:ph idx="1"/>
          </p:nvPr>
        </p:nvSpPr>
        <p:spPr>
          <a:xfrm>
            <a:off x="457200" y="1143000"/>
            <a:ext cx="8458200" cy="5334000"/>
          </a:xfrm>
        </p:spPr>
        <p:txBody>
          <a:bodyPr>
            <a:normAutofit fontScale="85000" lnSpcReduction="20000"/>
          </a:bodyPr>
          <a:lstStyle/>
          <a:p>
            <a:r>
              <a:rPr lang="en-GB" smtClean="0"/>
              <a:t>Everyone is exposed to some degree</a:t>
            </a:r>
          </a:p>
          <a:p>
            <a:r>
              <a:rPr lang="en-US" smtClean="0"/>
              <a:t>Adverse </a:t>
            </a:r>
            <a:r>
              <a:rPr lang="en-US" smtClean="0"/>
              <a:t>health </a:t>
            </a:r>
            <a:r>
              <a:rPr lang="en-US" smtClean="0"/>
              <a:t>effects </a:t>
            </a:r>
            <a:r>
              <a:rPr lang="en-US" smtClean="0"/>
              <a:t>depend on the chemical </a:t>
            </a:r>
            <a:r>
              <a:rPr lang="en-US" smtClean="0"/>
              <a:t>form, concentration, duration, </a:t>
            </a:r>
            <a:r>
              <a:rPr lang="en-US" smtClean="0"/>
              <a:t>life </a:t>
            </a:r>
            <a:r>
              <a:rPr lang="en-US" smtClean="0"/>
              <a:t>stage, etc.</a:t>
            </a:r>
          </a:p>
          <a:p>
            <a:r>
              <a:rPr lang="en-US" smtClean="0"/>
              <a:t>C</a:t>
            </a:r>
            <a:r>
              <a:rPr lang="en-US" smtClean="0"/>
              <a:t>onsensus: developing </a:t>
            </a:r>
            <a:r>
              <a:rPr lang="en-US" smtClean="0"/>
              <a:t>organs are the most </a:t>
            </a:r>
            <a:r>
              <a:rPr lang="en-US" smtClean="0"/>
              <a:t>sensitive </a:t>
            </a:r>
            <a:endParaRPr lang="en-US" smtClean="0"/>
          </a:p>
          <a:p>
            <a:r>
              <a:rPr lang="en-US" smtClean="0"/>
              <a:t>Mercury exposure impairs </a:t>
            </a:r>
            <a:r>
              <a:rPr lang="en-US" smtClean="0"/>
              <a:t>a range of </a:t>
            </a:r>
            <a:r>
              <a:rPr lang="en-US" smtClean="0"/>
              <a:t>physiological </a:t>
            </a:r>
            <a:r>
              <a:rPr lang="en-US" smtClean="0"/>
              <a:t>systems, especially:</a:t>
            </a:r>
          </a:p>
          <a:p>
            <a:pPr lvl="1"/>
            <a:r>
              <a:rPr lang="en-US" smtClean="0"/>
              <a:t>elemental mercury: nervous system (</a:t>
            </a:r>
            <a:r>
              <a:rPr lang="en-US" smtClean="0"/>
              <a:t>tremors, </a:t>
            </a:r>
            <a:r>
              <a:rPr lang="en-US" smtClean="0"/>
              <a:t>emotional l</a:t>
            </a:r>
            <a:r>
              <a:rPr lang="en-US" smtClean="0"/>
              <a:t>ability,* </a:t>
            </a:r>
            <a:r>
              <a:rPr lang="en-US" smtClean="0"/>
              <a:t>neuromuscular changes</a:t>
            </a:r>
            <a:r>
              <a:rPr lang="en-US" smtClean="0"/>
              <a:t>, </a:t>
            </a:r>
            <a:r>
              <a:rPr lang="en-US" smtClean="0"/>
              <a:t>polyneuropathies)</a:t>
            </a:r>
          </a:p>
          <a:p>
            <a:pPr lvl="1"/>
            <a:r>
              <a:rPr lang="en-US" smtClean="0"/>
              <a:t>inorganic mercury compounds: renal system</a:t>
            </a:r>
          </a:p>
          <a:p>
            <a:pPr lvl="1"/>
            <a:r>
              <a:rPr lang="en-US" smtClean="0"/>
              <a:t>methylmercury: neurodevelopmental effects, cardiovascular system, etc.</a:t>
            </a:r>
          </a:p>
          <a:p>
            <a:pPr lvl="1">
              <a:buNone/>
            </a:pPr>
            <a:r>
              <a:rPr lang="en-GB" smtClean="0"/>
              <a:t>* </a:t>
            </a:r>
            <a:r>
              <a:rPr lang="en-US" smtClean="0"/>
              <a:t> rapid, often exaggerated changes in mood</a:t>
            </a:r>
            <a:endParaRPr lang="en-GB" smtClean="0"/>
          </a:p>
          <a:p>
            <a:pPr marL="0" indent="0">
              <a:buNone/>
            </a:pPr>
            <a:endParaRPr lang="en-US" sz="2100" smtClean="0"/>
          </a:p>
          <a:p>
            <a:pPr marL="0" indent="0">
              <a:buNone/>
            </a:pPr>
            <a:r>
              <a:rPr lang="en-US" sz="2100" smtClean="0"/>
              <a:t>References: Ha </a:t>
            </a:r>
            <a:r>
              <a:rPr lang="en-US" sz="2100" smtClean="0"/>
              <a:t>et al. </a:t>
            </a:r>
            <a:r>
              <a:rPr lang="en-US" sz="2100" smtClean="0"/>
              <a:t>(</a:t>
            </a:r>
            <a:r>
              <a:rPr lang="en-US" sz="2100" smtClean="0"/>
              <a:t>2017), </a:t>
            </a:r>
            <a:r>
              <a:rPr lang="en-US" sz="2100" smtClean="0"/>
              <a:t>Karagas et al. (2012</a:t>
            </a:r>
            <a:r>
              <a:rPr lang="en-US" sz="2100" smtClean="0"/>
              <a:t>), </a:t>
            </a:r>
            <a:r>
              <a:rPr lang="en-US" sz="2100" smtClean="0"/>
              <a:t> </a:t>
            </a:r>
            <a:r>
              <a:rPr lang="en-US" sz="2100" smtClean="0"/>
              <a:t>WHO/UNEP/IOMC (2008), Mergler et al. (2007), Clarkson and Magos (2006), the U.S. CDC’s ATSDR (1999), </a:t>
            </a:r>
            <a:r>
              <a:rPr lang="en-US" sz="2100" smtClean="0"/>
              <a:t>and </a:t>
            </a:r>
            <a:r>
              <a:rPr lang="en-US" sz="2100" smtClean="0"/>
              <a:t>U.S</a:t>
            </a:r>
            <a:r>
              <a:rPr lang="en-US" sz="2100" smtClean="0"/>
              <a:t>. EPA (1997).</a:t>
            </a:r>
            <a:endParaRPr lang="en-US" sz="2100"/>
          </a:p>
        </p:txBody>
      </p:sp>
      <p:sp>
        <p:nvSpPr>
          <p:cNvPr id="4" name="Footer Placeholder 3"/>
          <p:cNvSpPr>
            <a:spLocks noGrp="1"/>
          </p:cNvSpPr>
          <p:nvPr>
            <p:ph type="ftr" sz="quarter" idx="11"/>
          </p:nvPr>
        </p:nvSpPr>
        <p:spPr/>
        <p:txBody>
          <a:bodyPr/>
          <a:lstStyle/>
          <a:p>
            <a:r>
              <a:rPr lang="en-US" smtClean="0"/>
              <a:t>Peter Maxson - Concorde East/West Sprl - Brussels</a:t>
            </a:r>
            <a:endParaRPr lang="en-US"/>
          </a:p>
        </p:txBody>
      </p:sp>
      <p:sp>
        <p:nvSpPr>
          <p:cNvPr id="5" name="Slide Number Placeholder 4"/>
          <p:cNvSpPr>
            <a:spLocks noGrp="1"/>
          </p:cNvSpPr>
          <p:nvPr>
            <p:ph type="sldNum" sz="quarter" idx="12"/>
          </p:nvPr>
        </p:nvSpPr>
        <p:spPr/>
        <p:txBody>
          <a:bodyPr/>
          <a:lstStyle/>
          <a:p>
            <a:fld id="{DDE3CF7E-202B-499E-BC2D-5480591E1891}"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Occupational and patient exposure</a:t>
            </a:r>
            <a:endParaRPr lang="en-US"/>
          </a:p>
        </p:txBody>
      </p:sp>
      <p:sp>
        <p:nvSpPr>
          <p:cNvPr id="3" name="Content Placeholder 2"/>
          <p:cNvSpPr>
            <a:spLocks noGrp="1"/>
          </p:cNvSpPr>
          <p:nvPr>
            <p:ph idx="1"/>
          </p:nvPr>
        </p:nvSpPr>
        <p:spPr>
          <a:xfrm>
            <a:off x="457200" y="1447800"/>
            <a:ext cx="8229600" cy="4953000"/>
          </a:xfrm>
        </p:spPr>
        <p:txBody>
          <a:bodyPr/>
          <a:lstStyle/>
          <a:p>
            <a:pPr>
              <a:buNone/>
            </a:pPr>
            <a:r>
              <a:rPr lang="en-GB" smtClean="0"/>
              <a:t>Direct mercury exposure via:</a:t>
            </a:r>
          </a:p>
          <a:p>
            <a:r>
              <a:rPr lang="en-GB" smtClean="0"/>
              <a:t>hand-mixing of mercury and metal powders</a:t>
            </a:r>
          </a:p>
          <a:p>
            <a:r>
              <a:rPr lang="en-GB" smtClean="0"/>
              <a:t>drilling of old amalgam fillings</a:t>
            </a:r>
          </a:p>
          <a:p>
            <a:r>
              <a:rPr lang="en-GB" smtClean="0"/>
              <a:t>extraction of teeth with amalgam</a:t>
            </a:r>
          </a:p>
          <a:p>
            <a:r>
              <a:rPr lang="en-GB" smtClean="0"/>
              <a:t>solid waste disposal bins</a:t>
            </a:r>
          </a:p>
          <a:p>
            <a:r>
              <a:rPr lang="en-GB" smtClean="0"/>
              <a:t>slow release of mercury from fillings already in place</a:t>
            </a:r>
          </a:p>
          <a:p>
            <a:r>
              <a:rPr lang="en-GB" smtClean="0"/>
              <a:t>emissions into clinic from wastewater system</a:t>
            </a:r>
            <a:endParaRPr lang="en-US"/>
          </a:p>
        </p:txBody>
      </p:sp>
      <p:sp>
        <p:nvSpPr>
          <p:cNvPr id="4" name="Footer Placeholder 3"/>
          <p:cNvSpPr>
            <a:spLocks noGrp="1"/>
          </p:cNvSpPr>
          <p:nvPr>
            <p:ph type="ftr" sz="quarter" idx="11"/>
          </p:nvPr>
        </p:nvSpPr>
        <p:spPr/>
        <p:txBody>
          <a:bodyPr/>
          <a:lstStyle/>
          <a:p>
            <a:r>
              <a:rPr lang="en-US" smtClean="0"/>
              <a:t>Peter Maxson - Concorde East/West Sprl - Brussels</a:t>
            </a:r>
            <a:endParaRPr lang="en-US"/>
          </a:p>
        </p:txBody>
      </p:sp>
      <p:sp>
        <p:nvSpPr>
          <p:cNvPr id="5" name="Slide Number Placeholder 4"/>
          <p:cNvSpPr>
            <a:spLocks noGrp="1"/>
          </p:cNvSpPr>
          <p:nvPr>
            <p:ph type="sldNum" sz="quarter" idx="12"/>
          </p:nvPr>
        </p:nvSpPr>
        <p:spPr/>
        <p:txBody>
          <a:bodyPr/>
          <a:lstStyle/>
          <a:p>
            <a:fld id="{DDE3CF7E-202B-499E-BC2D-5480591E1891}"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mtClean="0"/>
              <a:t>Other human exposure</a:t>
            </a:r>
            <a:endParaRPr lang="en-US"/>
          </a:p>
        </p:txBody>
      </p:sp>
      <p:sp>
        <p:nvSpPr>
          <p:cNvPr id="3" name="Content Placeholder 2"/>
          <p:cNvSpPr>
            <a:spLocks noGrp="1"/>
          </p:cNvSpPr>
          <p:nvPr>
            <p:ph idx="1"/>
          </p:nvPr>
        </p:nvSpPr>
        <p:spPr/>
        <p:txBody>
          <a:bodyPr/>
          <a:lstStyle/>
          <a:p>
            <a:r>
              <a:rPr lang="en-GB" smtClean="0"/>
              <a:t>Indirect exposure due to dental mercury releases to the environment, esp. via the link to fish consumption</a:t>
            </a:r>
            <a:endParaRPr lang="en-US"/>
          </a:p>
        </p:txBody>
      </p:sp>
      <p:sp>
        <p:nvSpPr>
          <p:cNvPr id="4" name="Footer Placeholder 3"/>
          <p:cNvSpPr>
            <a:spLocks noGrp="1"/>
          </p:cNvSpPr>
          <p:nvPr>
            <p:ph type="ftr" sz="quarter" idx="11"/>
          </p:nvPr>
        </p:nvSpPr>
        <p:spPr/>
        <p:txBody>
          <a:bodyPr/>
          <a:lstStyle/>
          <a:p>
            <a:r>
              <a:rPr lang="en-US" smtClean="0"/>
              <a:t>Peter Maxson - Concorde East/West Sprl - Brussels</a:t>
            </a:r>
            <a:endParaRPr lang="en-US"/>
          </a:p>
        </p:txBody>
      </p:sp>
      <p:sp>
        <p:nvSpPr>
          <p:cNvPr id="5" name="Slide Number Placeholder 4"/>
          <p:cNvSpPr>
            <a:spLocks noGrp="1"/>
          </p:cNvSpPr>
          <p:nvPr>
            <p:ph type="sldNum" sz="quarter" idx="12"/>
          </p:nvPr>
        </p:nvSpPr>
        <p:spPr/>
        <p:txBody>
          <a:bodyPr/>
          <a:lstStyle/>
          <a:p>
            <a:fld id="{DDE3CF7E-202B-499E-BC2D-5480591E1891}"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mtClean="0"/>
              <a:t>Evidence of dental mercury exposure</a:t>
            </a:r>
            <a:endParaRPr lang="en-US"/>
          </a:p>
        </p:txBody>
      </p:sp>
      <p:sp>
        <p:nvSpPr>
          <p:cNvPr id="3" name="Content Placeholder 2"/>
          <p:cNvSpPr>
            <a:spLocks noGrp="1"/>
          </p:cNvSpPr>
          <p:nvPr>
            <p:ph idx="1"/>
          </p:nvPr>
        </p:nvSpPr>
        <p:spPr>
          <a:xfrm>
            <a:off x="304800" y="1447800"/>
            <a:ext cx="8534400" cy="4678363"/>
          </a:xfrm>
        </p:spPr>
        <p:txBody>
          <a:bodyPr/>
          <a:lstStyle/>
          <a:p>
            <a:pPr marL="0" indent="0">
              <a:buNone/>
            </a:pPr>
            <a:r>
              <a:rPr lang="en-US" smtClean="0"/>
              <a:t>In some places, approx. two-fold </a:t>
            </a:r>
            <a:r>
              <a:rPr lang="en-US" smtClean="0"/>
              <a:t>reduction in urinary Hg </a:t>
            </a:r>
            <a:r>
              <a:rPr lang="en-US" smtClean="0"/>
              <a:t>levels </a:t>
            </a:r>
            <a:r>
              <a:rPr lang="en-US" smtClean="0"/>
              <a:t>over </a:t>
            </a:r>
            <a:r>
              <a:rPr lang="en-US" smtClean="0"/>
              <a:t>the past </a:t>
            </a:r>
            <a:r>
              <a:rPr lang="en-US" smtClean="0"/>
              <a:t>decade </a:t>
            </a:r>
            <a:r>
              <a:rPr lang="en-US" smtClean="0"/>
              <a:t>has </a:t>
            </a:r>
            <a:r>
              <a:rPr lang="en-US" smtClean="0"/>
              <a:t>been </a:t>
            </a:r>
            <a:r>
              <a:rPr lang="en-US" smtClean="0"/>
              <a:t>observed. Researchers have linked this reduction to a </a:t>
            </a:r>
            <a:r>
              <a:rPr lang="en-US" smtClean="0"/>
              <a:t>general phase-down in the use of </a:t>
            </a:r>
            <a:r>
              <a:rPr lang="en-US" smtClean="0"/>
              <a:t>dental </a:t>
            </a:r>
            <a:r>
              <a:rPr lang="en-US" smtClean="0"/>
              <a:t>amalgam:</a:t>
            </a:r>
            <a:endParaRPr lang="en-GB" smtClean="0"/>
          </a:p>
          <a:p>
            <a:r>
              <a:rPr lang="en-US" smtClean="0"/>
              <a:t>adults </a:t>
            </a:r>
            <a:r>
              <a:rPr lang="en-US" smtClean="0"/>
              <a:t>and </a:t>
            </a:r>
            <a:r>
              <a:rPr lang="en-US" smtClean="0"/>
              <a:t>children in the U.S. (NHANES dataset)</a:t>
            </a:r>
          </a:p>
          <a:p>
            <a:r>
              <a:rPr lang="en-US" smtClean="0"/>
              <a:t>German children (Link et al</a:t>
            </a:r>
            <a:r>
              <a:rPr lang="en-US" smtClean="0"/>
              <a:t>., </a:t>
            </a:r>
            <a:r>
              <a:rPr lang="en-US" smtClean="0"/>
              <a:t>2007)</a:t>
            </a:r>
          </a:p>
          <a:p>
            <a:r>
              <a:rPr lang="en-US" smtClean="0"/>
              <a:t>dental </a:t>
            </a:r>
            <a:r>
              <a:rPr lang="en-US" smtClean="0"/>
              <a:t>professionals (Goodrich et al., </a:t>
            </a:r>
            <a:r>
              <a:rPr lang="en-US" smtClean="0"/>
              <a:t>2016</a:t>
            </a:r>
            <a:r>
              <a:rPr lang="en-US" smtClean="0"/>
              <a:t>)</a:t>
            </a:r>
            <a:endParaRPr lang="en-US"/>
          </a:p>
        </p:txBody>
      </p:sp>
      <p:sp>
        <p:nvSpPr>
          <p:cNvPr id="4" name="Footer Placeholder 3"/>
          <p:cNvSpPr>
            <a:spLocks noGrp="1"/>
          </p:cNvSpPr>
          <p:nvPr>
            <p:ph type="ftr" sz="quarter" idx="11"/>
          </p:nvPr>
        </p:nvSpPr>
        <p:spPr/>
        <p:txBody>
          <a:bodyPr/>
          <a:lstStyle/>
          <a:p>
            <a:r>
              <a:rPr lang="en-US" smtClean="0"/>
              <a:t>Peter Maxson - Concorde East/West Sprl - Brussels</a:t>
            </a:r>
            <a:endParaRPr lang="en-US"/>
          </a:p>
        </p:txBody>
      </p:sp>
      <p:sp>
        <p:nvSpPr>
          <p:cNvPr id="5" name="Slide Number Placeholder 4"/>
          <p:cNvSpPr>
            <a:spLocks noGrp="1"/>
          </p:cNvSpPr>
          <p:nvPr>
            <p:ph type="sldNum" sz="quarter" idx="12"/>
          </p:nvPr>
        </p:nvSpPr>
        <p:spPr/>
        <p:txBody>
          <a:bodyPr/>
          <a:lstStyle/>
          <a:p>
            <a:fld id="{DDE3CF7E-202B-499E-BC2D-5480591E1891}"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Key cost considerations</a:t>
            </a:r>
            <a:endParaRPr lang="en-US"/>
          </a:p>
        </p:txBody>
      </p:sp>
      <p:sp>
        <p:nvSpPr>
          <p:cNvPr id="3" name="Content Placeholder 2"/>
          <p:cNvSpPr>
            <a:spLocks noGrp="1"/>
          </p:cNvSpPr>
          <p:nvPr>
            <p:ph idx="1"/>
          </p:nvPr>
        </p:nvSpPr>
        <p:spPr>
          <a:xfrm>
            <a:off x="457200" y="1371600"/>
            <a:ext cx="8229600" cy="4754563"/>
          </a:xfrm>
        </p:spPr>
        <p:txBody>
          <a:bodyPr>
            <a:normAutofit lnSpcReduction="10000"/>
          </a:bodyPr>
          <a:lstStyle/>
          <a:p>
            <a:pPr>
              <a:buNone/>
            </a:pPr>
            <a:r>
              <a:rPr lang="en-GB" smtClean="0"/>
              <a:t>Agreed: Need to improve dental care</a:t>
            </a:r>
          </a:p>
          <a:p>
            <a:pPr>
              <a:buNone/>
            </a:pPr>
            <a:r>
              <a:rPr lang="en-GB" smtClean="0"/>
              <a:t>What alternative materials are available?</a:t>
            </a:r>
          </a:p>
          <a:p>
            <a:pPr>
              <a:buNone/>
            </a:pPr>
            <a:r>
              <a:rPr lang="en-GB" smtClean="0"/>
              <a:t>What is the cost to the patient (or to the public health service)?</a:t>
            </a:r>
            <a:endParaRPr lang="en-US" smtClean="0"/>
          </a:p>
          <a:p>
            <a:pPr>
              <a:buNone/>
            </a:pPr>
            <a:r>
              <a:rPr lang="en-US" smtClean="0"/>
              <a:t>If amalgam is </a:t>
            </a:r>
            <a:r>
              <a:rPr lang="en-US" smtClean="0"/>
              <a:t>used, </a:t>
            </a:r>
            <a:r>
              <a:rPr lang="en-US" smtClean="0"/>
              <a:t>what are the </a:t>
            </a:r>
            <a:r>
              <a:rPr lang="en-US" b="1" smtClean="0"/>
              <a:t>real</a:t>
            </a:r>
            <a:r>
              <a:rPr lang="en-US" smtClean="0"/>
              <a:t> costs of that choice? Consider:</a:t>
            </a:r>
          </a:p>
          <a:p>
            <a:pPr lvl="1"/>
            <a:r>
              <a:rPr lang="en-US" smtClean="0"/>
              <a:t>the (clinic and public) costs of pollution controls, if feasible, to minimize mercury releases, and/or</a:t>
            </a:r>
          </a:p>
          <a:p>
            <a:pPr lvl="1"/>
            <a:r>
              <a:rPr lang="en-US" smtClean="0"/>
              <a:t>the environmental and societal costs of exposure to mercury releases</a:t>
            </a:r>
          </a:p>
        </p:txBody>
      </p:sp>
      <p:sp>
        <p:nvSpPr>
          <p:cNvPr id="4" name="Slide Number Placeholder 3"/>
          <p:cNvSpPr>
            <a:spLocks noGrp="1"/>
          </p:cNvSpPr>
          <p:nvPr>
            <p:ph type="sldNum" sz="quarter" idx="12"/>
          </p:nvPr>
        </p:nvSpPr>
        <p:spPr/>
        <p:txBody>
          <a:bodyPr/>
          <a:lstStyle/>
          <a:p>
            <a:fld id="{DDE3CF7E-202B-499E-BC2D-5480591E1891}" type="slidenum">
              <a:rPr lang="en-US" smtClean="0"/>
              <a:pPr/>
              <a:t>11</a:t>
            </a:fld>
            <a:endParaRPr lang="en-US"/>
          </a:p>
        </p:txBody>
      </p:sp>
      <p:sp>
        <p:nvSpPr>
          <p:cNvPr id="5" name="Footer Placeholder 4"/>
          <p:cNvSpPr>
            <a:spLocks noGrp="1"/>
          </p:cNvSpPr>
          <p:nvPr>
            <p:ph type="ftr" sz="quarter" idx="11"/>
          </p:nvPr>
        </p:nvSpPr>
        <p:spPr/>
        <p:txBody>
          <a:bodyPr/>
          <a:lstStyle/>
          <a:p>
            <a:r>
              <a:rPr lang="en-US" smtClean="0"/>
              <a:t>Peter Maxson - Concorde East/West Sprl - Brussels</a:t>
            </a: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Clinic costs of mercury control</a:t>
            </a:r>
            <a:endParaRPr lang="en-US"/>
          </a:p>
        </p:txBody>
      </p:sp>
      <p:sp>
        <p:nvSpPr>
          <p:cNvPr id="3" name="Content Placeholder 2"/>
          <p:cNvSpPr>
            <a:spLocks noGrp="1"/>
          </p:cNvSpPr>
          <p:nvPr>
            <p:ph idx="1"/>
          </p:nvPr>
        </p:nvSpPr>
        <p:spPr/>
        <p:txBody>
          <a:bodyPr/>
          <a:lstStyle/>
          <a:p>
            <a:r>
              <a:rPr lang="en-GB" smtClean="0"/>
              <a:t>On-site clinic (“normal” business costs)</a:t>
            </a:r>
          </a:p>
          <a:p>
            <a:pPr lvl="1"/>
            <a:r>
              <a:rPr lang="en-GB" smtClean="0"/>
              <a:t>collect and store amalgam from chairside trap</a:t>
            </a:r>
          </a:p>
          <a:p>
            <a:pPr lvl="1"/>
            <a:r>
              <a:rPr lang="en-GB" smtClean="0"/>
              <a:t>collect and store “fresh” amalgam solid waste</a:t>
            </a:r>
          </a:p>
          <a:p>
            <a:pPr lvl="1"/>
            <a:r>
              <a:rPr lang="en-GB" smtClean="0"/>
              <a:t>install/maintain amalgam separator</a:t>
            </a:r>
          </a:p>
          <a:p>
            <a:pPr lvl="1"/>
            <a:r>
              <a:rPr lang="en-GB" smtClean="0"/>
              <a:t>air circulation (and possibly, air filter)</a:t>
            </a:r>
          </a:p>
          <a:p>
            <a:r>
              <a:rPr lang="en-GB" smtClean="0"/>
              <a:t>Off-clinic-site solid waste recycling/disposal</a:t>
            </a:r>
          </a:p>
          <a:p>
            <a:pPr lvl="1"/>
            <a:r>
              <a:rPr lang="en-GB" smtClean="0"/>
              <a:t>recycle collected amalgam wastes</a:t>
            </a:r>
          </a:p>
          <a:p>
            <a:pPr lvl="1"/>
            <a:r>
              <a:rPr lang="en-GB" smtClean="0"/>
              <a:t>dispose of amalgam as hazardous waste</a:t>
            </a:r>
          </a:p>
          <a:p>
            <a:endParaRPr lang="en-GB" smtClean="0"/>
          </a:p>
          <a:p>
            <a:endParaRPr lang="en-US"/>
          </a:p>
        </p:txBody>
      </p:sp>
      <p:sp>
        <p:nvSpPr>
          <p:cNvPr id="4" name="Slide Number Placeholder 3"/>
          <p:cNvSpPr>
            <a:spLocks noGrp="1"/>
          </p:cNvSpPr>
          <p:nvPr>
            <p:ph type="sldNum" sz="quarter" idx="12"/>
          </p:nvPr>
        </p:nvSpPr>
        <p:spPr/>
        <p:txBody>
          <a:bodyPr/>
          <a:lstStyle/>
          <a:p>
            <a:fld id="{DDE3CF7E-202B-499E-BC2D-5480591E1891}" type="slidenum">
              <a:rPr lang="en-US" smtClean="0"/>
              <a:pPr/>
              <a:t>12</a:t>
            </a:fld>
            <a:endParaRPr lang="en-US"/>
          </a:p>
        </p:txBody>
      </p:sp>
      <p:sp>
        <p:nvSpPr>
          <p:cNvPr id="5" name="Footer Placeholder 4"/>
          <p:cNvSpPr>
            <a:spLocks noGrp="1"/>
          </p:cNvSpPr>
          <p:nvPr>
            <p:ph type="ftr" sz="quarter" idx="11"/>
          </p:nvPr>
        </p:nvSpPr>
        <p:spPr/>
        <p:txBody>
          <a:bodyPr/>
          <a:lstStyle/>
          <a:p>
            <a:r>
              <a:rPr lang="en-US" smtClean="0"/>
              <a:t>Peter Maxson - Concorde East/West Sprl - Brussels</a:t>
            </a: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smtClean="0"/>
              <a:t>“Public” costs of mercury control</a:t>
            </a:r>
            <a:endParaRPr lang="en-US"/>
          </a:p>
        </p:txBody>
      </p:sp>
      <p:sp>
        <p:nvSpPr>
          <p:cNvPr id="3" name="Content Placeholder 2"/>
          <p:cNvSpPr>
            <a:spLocks noGrp="1"/>
          </p:cNvSpPr>
          <p:nvPr>
            <p:ph idx="1"/>
          </p:nvPr>
        </p:nvSpPr>
        <p:spPr>
          <a:xfrm>
            <a:off x="457200" y="1219200"/>
            <a:ext cx="8229600" cy="5257800"/>
          </a:xfrm>
        </p:spPr>
        <p:txBody>
          <a:bodyPr>
            <a:normAutofit fontScale="92500" lnSpcReduction="20000"/>
          </a:bodyPr>
          <a:lstStyle/>
          <a:p>
            <a:r>
              <a:rPr lang="en-GB" smtClean="0"/>
              <a:t>Municipal waste treatment</a:t>
            </a:r>
          </a:p>
          <a:p>
            <a:pPr lvl="1"/>
            <a:r>
              <a:rPr lang="en-GB" smtClean="0"/>
              <a:t>incineration </a:t>
            </a:r>
            <a:r>
              <a:rPr lang="en-GB" smtClean="0"/>
              <a:t>- atmospheric emissions of </a:t>
            </a:r>
            <a:r>
              <a:rPr lang="en-GB" smtClean="0"/>
              <a:t>mercury</a:t>
            </a:r>
            <a:endParaRPr lang="en-GB" smtClean="0"/>
          </a:p>
          <a:p>
            <a:pPr lvl="1"/>
            <a:r>
              <a:rPr lang="en-GB" smtClean="0"/>
              <a:t>landfill </a:t>
            </a:r>
            <a:r>
              <a:rPr lang="en-GB" smtClean="0"/>
              <a:t>- capture </a:t>
            </a:r>
            <a:r>
              <a:rPr lang="en-GB" smtClean="0"/>
              <a:t>of mercury </a:t>
            </a:r>
            <a:r>
              <a:rPr lang="en-GB" smtClean="0"/>
              <a:t>releases</a:t>
            </a:r>
          </a:p>
          <a:p>
            <a:r>
              <a:rPr lang="en-GB" smtClean="0"/>
              <a:t>Wastewater treatment</a:t>
            </a:r>
          </a:p>
          <a:p>
            <a:pPr lvl="1"/>
            <a:r>
              <a:rPr lang="en-GB" smtClean="0"/>
              <a:t>sewage </a:t>
            </a:r>
            <a:r>
              <a:rPr lang="en-GB" smtClean="0"/>
              <a:t>sludge (clinic and domestic sources) </a:t>
            </a:r>
            <a:r>
              <a:rPr lang="en-GB" smtClean="0"/>
              <a:t>management</a:t>
            </a:r>
            <a:endParaRPr lang="en-GB" smtClean="0"/>
          </a:p>
          <a:p>
            <a:pPr lvl="2"/>
            <a:r>
              <a:rPr lang="en-GB" smtClean="0"/>
              <a:t>land </a:t>
            </a:r>
            <a:r>
              <a:rPr lang="en-GB" smtClean="0"/>
              <a:t>disposal of </a:t>
            </a:r>
            <a:r>
              <a:rPr lang="en-GB" smtClean="0"/>
              <a:t>sludge (water/soil releases o f mercury)</a:t>
            </a:r>
            <a:endParaRPr lang="en-GB" smtClean="0"/>
          </a:p>
          <a:p>
            <a:pPr lvl="2"/>
            <a:r>
              <a:rPr lang="en-GB" smtClean="0"/>
              <a:t>incineration of sludge </a:t>
            </a:r>
            <a:r>
              <a:rPr lang="en-GB" smtClean="0"/>
              <a:t>(</a:t>
            </a:r>
            <a:r>
              <a:rPr lang="en-GB" smtClean="0"/>
              <a:t>atmospheric emissions of </a:t>
            </a:r>
            <a:r>
              <a:rPr lang="en-GB" smtClean="0"/>
              <a:t>mercury</a:t>
            </a:r>
          </a:p>
          <a:p>
            <a:r>
              <a:rPr lang="en-GB" smtClean="0"/>
              <a:t>Hazardous </a:t>
            </a:r>
            <a:r>
              <a:rPr lang="en-GB" smtClean="0"/>
              <a:t>waste </a:t>
            </a:r>
            <a:r>
              <a:rPr lang="en-GB" smtClean="0"/>
              <a:t>treatment/safe disposal</a:t>
            </a:r>
            <a:endParaRPr lang="en-GB" smtClean="0"/>
          </a:p>
          <a:p>
            <a:r>
              <a:rPr lang="en-GB" smtClean="0"/>
              <a:t>Cremation</a:t>
            </a:r>
          </a:p>
          <a:p>
            <a:pPr lvl="1"/>
            <a:r>
              <a:rPr lang="en-GB" smtClean="0"/>
              <a:t>atmospheric emissions </a:t>
            </a:r>
            <a:r>
              <a:rPr lang="en-GB" smtClean="0"/>
              <a:t>of </a:t>
            </a:r>
            <a:r>
              <a:rPr lang="en-GB" smtClean="0"/>
              <a:t>mercury</a:t>
            </a:r>
            <a:endParaRPr lang="en-GB" smtClean="0"/>
          </a:p>
          <a:p>
            <a:r>
              <a:rPr lang="en-US" smtClean="0"/>
              <a:t>Government </a:t>
            </a:r>
            <a:r>
              <a:rPr lang="en-US" smtClean="0"/>
              <a:t>enforcement/administration </a:t>
            </a:r>
            <a:r>
              <a:rPr lang="en-US" smtClean="0"/>
              <a:t>of </a:t>
            </a:r>
            <a:r>
              <a:rPr lang="en-US" smtClean="0"/>
              <a:t>waste </a:t>
            </a:r>
            <a:r>
              <a:rPr lang="en-US" smtClean="0"/>
              <a:t>management </a:t>
            </a:r>
            <a:r>
              <a:rPr lang="en-US" smtClean="0"/>
              <a:t>regulations</a:t>
            </a:r>
            <a:endParaRPr lang="en-GB" smtClean="0"/>
          </a:p>
          <a:p>
            <a:pPr lvl="1">
              <a:buNone/>
            </a:pPr>
            <a:endParaRPr lang="en-GB" smtClean="0"/>
          </a:p>
          <a:p>
            <a:pPr lvl="1">
              <a:buNone/>
            </a:pPr>
            <a:endParaRPr lang="en-GB" smtClean="0"/>
          </a:p>
          <a:p>
            <a:pPr>
              <a:buNone/>
            </a:pPr>
            <a:endParaRPr lang="en-GB" sz="2800" smtClean="0"/>
          </a:p>
        </p:txBody>
      </p:sp>
      <p:sp>
        <p:nvSpPr>
          <p:cNvPr id="4" name="Slide Number Placeholder 3"/>
          <p:cNvSpPr>
            <a:spLocks noGrp="1"/>
          </p:cNvSpPr>
          <p:nvPr>
            <p:ph type="sldNum" sz="quarter" idx="12"/>
          </p:nvPr>
        </p:nvSpPr>
        <p:spPr/>
        <p:txBody>
          <a:bodyPr/>
          <a:lstStyle/>
          <a:p>
            <a:fld id="{DDE3CF7E-202B-499E-BC2D-5480591E1891}" type="slidenum">
              <a:rPr lang="en-US" smtClean="0"/>
              <a:pPr/>
              <a:t>13</a:t>
            </a:fld>
            <a:endParaRPr lang="en-US"/>
          </a:p>
        </p:txBody>
      </p:sp>
      <p:sp>
        <p:nvSpPr>
          <p:cNvPr id="5" name="Footer Placeholder 4"/>
          <p:cNvSpPr>
            <a:spLocks noGrp="1"/>
          </p:cNvSpPr>
          <p:nvPr>
            <p:ph type="ftr" sz="quarter" idx="11"/>
          </p:nvPr>
        </p:nvSpPr>
        <p:spPr/>
        <p:txBody>
          <a:bodyPr/>
          <a:lstStyle/>
          <a:p>
            <a:r>
              <a:rPr lang="en-US" smtClean="0"/>
              <a:t>Peter Maxson - Concorde East/West Sprl - Brussels</a:t>
            </a: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610600" cy="762000"/>
          </a:xfrm>
        </p:spPr>
        <p:txBody>
          <a:bodyPr>
            <a:noAutofit/>
          </a:bodyPr>
          <a:lstStyle/>
          <a:p>
            <a:r>
              <a:rPr lang="en-GB" sz="3600" smtClean="0"/>
              <a:t>Some costs of controlling Hg releases</a:t>
            </a:r>
            <a:endParaRPr lang="en-US" sz="3600"/>
          </a:p>
        </p:txBody>
      </p:sp>
      <p:sp>
        <p:nvSpPr>
          <p:cNvPr id="4" name="Footer Placeholder 3"/>
          <p:cNvSpPr>
            <a:spLocks noGrp="1"/>
          </p:cNvSpPr>
          <p:nvPr>
            <p:ph type="ftr" sz="quarter" idx="11"/>
          </p:nvPr>
        </p:nvSpPr>
        <p:spPr/>
        <p:txBody>
          <a:bodyPr/>
          <a:lstStyle/>
          <a:p>
            <a:r>
              <a:rPr lang="en-US" smtClean="0"/>
              <a:t>Peter Maxson - Concorde East/West Sprl - Brussels</a:t>
            </a:r>
            <a:endParaRPr lang="en-US"/>
          </a:p>
        </p:txBody>
      </p:sp>
      <p:sp>
        <p:nvSpPr>
          <p:cNvPr id="5" name="Slide Number Placeholder 4"/>
          <p:cNvSpPr>
            <a:spLocks noGrp="1"/>
          </p:cNvSpPr>
          <p:nvPr>
            <p:ph type="sldNum" sz="quarter" idx="12"/>
          </p:nvPr>
        </p:nvSpPr>
        <p:spPr/>
        <p:txBody>
          <a:bodyPr/>
          <a:lstStyle/>
          <a:p>
            <a:fld id="{DDE3CF7E-202B-499E-BC2D-5480591E1891}" type="slidenum">
              <a:rPr lang="en-US" smtClean="0"/>
              <a:pPr/>
              <a:t>14</a:t>
            </a:fld>
            <a:endParaRPr lang="en-US"/>
          </a:p>
        </p:txBody>
      </p:sp>
      <p:graphicFrame>
        <p:nvGraphicFramePr>
          <p:cNvPr id="6" name="Group 448"/>
          <p:cNvGraphicFramePr>
            <a:graphicFrameLocks noGrp="1"/>
          </p:cNvGraphicFramePr>
          <p:nvPr/>
        </p:nvGraphicFramePr>
        <p:xfrm>
          <a:off x="304800" y="914398"/>
          <a:ext cx="8610600" cy="5654042"/>
        </p:xfrm>
        <a:graphic>
          <a:graphicData uri="http://schemas.openxmlformats.org/drawingml/2006/table">
            <a:tbl>
              <a:tblPr/>
              <a:tblGrid>
                <a:gridCol w="2667000"/>
                <a:gridCol w="1524000"/>
                <a:gridCol w="1676400"/>
                <a:gridCol w="1295400"/>
                <a:gridCol w="1447800"/>
              </a:tblGrid>
              <a:tr h="6096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Black" pitchFamily="34" charset="0"/>
                          <a:ea typeface="宋体" charset="-122"/>
                          <a:cs typeface="Times New Roman" pitchFamily="18" charset="0"/>
                        </a:rPr>
                        <a:t>Activity</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Times New Roman" pitchFamily="18" charset="0"/>
                      </a:endParaRPr>
                    </a:p>
                  </a:txBody>
                  <a:tcPr marL="92075" marR="92075" marT="46038" marB="46038"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Black" pitchFamily="34" charset="0"/>
                          <a:ea typeface="宋体" charset="-122"/>
                          <a:cs typeface="Times New Roman" pitchFamily="18" charset="0"/>
                        </a:rPr>
                        <a:t>Place and year</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Times New Roman" pitchFamily="18"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Black" pitchFamily="34" charset="0"/>
                          <a:ea typeface="宋体" charset="-122"/>
                          <a:cs typeface="Times New Roman" pitchFamily="18" charset="0"/>
                        </a:rPr>
                        <a:t>Cost</a:t>
                      </a:r>
                      <a:r>
                        <a:rPr kumimoji="1" lang="en-GB" altLang="zh-CN" sz="1500" b="0" i="0" u="none" strike="noStrike" cap="none" normalizeH="0" baseline="30000" smtClean="0">
                          <a:ln>
                            <a:noFill/>
                          </a:ln>
                          <a:solidFill>
                            <a:schemeClr val="tx1"/>
                          </a:solidFill>
                          <a:effectLst/>
                          <a:latin typeface="Arial Black" pitchFamily="34" charset="0"/>
                          <a:ea typeface="宋体" charset="-122"/>
                          <a:cs typeface="Times New Roman" pitchFamily="18" charset="0"/>
                        </a:rPr>
                        <a:t>a</a:t>
                      </a:r>
                      <a:r>
                        <a:rPr kumimoji="1" lang="en-GB" altLang="zh-CN" sz="1500" b="0" i="0" u="none" strike="noStrike" cap="none" normalizeH="0" baseline="0" smtClean="0">
                          <a:ln>
                            <a:noFill/>
                          </a:ln>
                          <a:solidFill>
                            <a:schemeClr val="tx1"/>
                          </a:solidFill>
                          <a:effectLst/>
                          <a:latin typeface="Arial Black" pitchFamily="34" charset="0"/>
                          <a:ea typeface="宋体" charset="-122"/>
                          <a:cs typeface="Times New Roman" pitchFamily="18" charset="0"/>
                        </a:rPr>
                        <a:t/>
                      </a:r>
                      <a:br>
                        <a:rPr kumimoji="1" lang="en-GB" altLang="zh-CN" sz="1500" b="0" i="0" u="none" strike="noStrike" cap="none" normalizeH="0" baseline="0" smtClean="0">
                          <a:ln>
                            <a:noFill/>
                          </a:ln>
                          <a:solidFill>
                            <a:schemeClr val="tx1"/>
                          </a:solidFill>
                          <a:effectLst/>
                          <a:latin typeface="Arial Black" pitchFamily="34" charset="0"/>
                          <a:ea typeface="宋体" charset="-122"/>
                          <a:cs typeface="Times New Roman" pitchFamily="18" charset="0"/>
                        </a:rPr>
                      </a:br>
                      <a:r>
                        <a:rPr kumimoji="1" lang="en-GB" altLang="zh-CN" sz="1500" b="0" i="0" u="none" strike="noStrike" cap="none" normalizeH="0" baseline="0" smtClean="0">
                          <a:ln>
                            <a:noFill/>
                          </a:ln>
                          <a:solidFill>
                            <a:schemeClr val="tx1"/>
                          </a:solidFill>
                          <a:effectLst/>
                          <a:latin typeface="Arial Black" pitchFamily="34" charset="0"/>
                          <a:ea typeface="宋体" charset="-122"/>
                          <a:cs typeface="Times New Roman" pitchFamily="18" charset="0"/>
                        </a:rPr>
                        <a:t>(US$ kg</a:t>
                      </a:r>
                      <a:r>
                        <a:rPr kumimoji="1" lang="en-GB" altLang="zh-CN" sz="1500" b="0" i="0" u="none" strike="noStrike" cap="none" normalizeH="0" baseline="30000" smtClean="0">
                          <a:ln>
                            <a:noFill/>
                          </a:ln>
                          <a:solidFill>
                            <a:schemeClr val="tx1"/>
                          </a:solidFill>
                          <a:effectLst/>
                          <a:latin typeface="Arial Black" pitchFamily="34" charset="0"/>
                          <a:ea typeface="宋体" charset="-122"/>
                          <a:cs typeface="Times New Roman" pitchFamily="18" charset="0"/>
                        </a:rPr>
                        <a:t>-1</a:t>
                      </a:r>
                      <a:r>
                        <a:rPr kumimoji="1" lang="en-GB" altLang="zh-CN" sz="1500" b="0" i="0" u="none" strike="noStrike" cap="none" normalizeH="0" baseline="0" smtClean="0">
                          <a:ln>
                            <a:noFill/>
                          </a:ln>
                          <a:solidFill>
                            <a:schemeClr val="tx1"/>
                          </a:solidFill>
                          <a:effectLst/>
                          <a:latin typeface="Arial Black" pitchFamily="34" charset="0"/>
                          <a:ea typeface="宋体" charset="-122"/>
                          <a:cs typeface="Times New Roman" pitchFamily="18" charset="0"/>
                        </a:rPr>
                        <a:t> Hg)</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Times New Roman" pitchFamily="18"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Black" pitchFamily="34" charset="0"/>
                          <a:ea typeface="宋体" charset="-122"/>
                          <a:cs typeface="Times New Roman" pitchFamily="18" charset="0"/>
                        </a:rPr>
                        <a:t>Reduction potential</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Times New Roman" pitchFamily="18"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Black" pitchFamily="34" charset="0"/>
                          <a:ea typeface="宋体" charset="-122"/>
                          <a:cs typeface="Times New Roman" pitchFamily="18" charset="0"/>
                        </a:rPr>
                        <a:t>Reference</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Times New Roman" pitchFamily="18"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842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charset="0"/>
                          <a:ea typeface="宋体" charset="-122"/>
                          <a:cs typeface="Arial" charset="0"/>
                        </a:rPr>
                        <a:t>Increase recycling of mercury captured by chairside traps in dentistry</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charset="0"/>
                          <a:ea typeface="宋体" charset="-122"/>
                          <a:cs typeface="Arial" charset="0"/>
                        </a:rPr>
                        <a:t>Minnesota, estimated 1999</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charset="0"/>
                          <a:ea typeface="宋体" charset="-122"/>
                          <a:cs typeface="Arial" charset="0"/>
                        </a:rPr>
                        <a:t>240</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charset="0"/>
                          <a:ea typeface="宋体" charset="-122"/>
                          <a:cs typeface="Arial" charset="0"/>
                        </a:rPr>
                        <a:t>Medium</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charset="0"/>
                          <a:ea typeface="宋体" charset="-122"/>
                          <a:cs typeface="Arial" charset="0"/>
                        </a:rPr>
                        <a:t>Jackson </a:t>
                      </a:r>
                      <a:r>
                        <a:rPr kumimoji="1" lang="en-GB" altLang="zh-CN" sz="1500" b="0" i="1" u="none" strike="noStrike" cap="none" normalizeH="0" baseline="0" smtClean="0">
                          <a:ln>
                            <a:noFill/>
                          </a:ln>
                          <a:solidFill>
                            <a:schemeClr val="tx1"/>
                          </a:solidFill>
                          <a:effectLst/>
                          <a:latin typeface="Arial" charset="0"/>
                          <a:ea typeface="宋体" charset="-122"/>
                          <a:cs typeface="Arial" charset="0"/>
                        </a:rPr>
                        <a:t>et al.</a:t>
                      </a:r>
                      <a:r>
                        <a:rPr kumimoji="1" lang="en-GB" altLang="zh-CN" sz="1500" b="0" i="0" u="none" strike="noStrike" cap="none" normalizeH="0" baseline="0" smtClean="0">
                          <a:ln>
                            <a:noFill/>
                          </a:ln>
                          <a:solidFill>
                            <a:schemeClr val="tx1"/>
                          </a:solidFill>
                          <a:effectLst/>
                          <a:latin typeface="Arial" charset="0"/>
                          <a:ea typeface="宋体" charset="-122"/>
                          <a:cs typeface="Arial" charset="0"/>
                        </a:rPr>
                        <a:t> 2000</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667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GB" sz="1500" b="0" i="0" u="none" strike="noStrike" cap="none" normalizeH="0" baseline="0" smtClean="0">
                          <a:ln>
                            <a:noFill/>
                          </a:ln>
                          <a:solidFill>
                            <a:schemeClr val="tx1"/>
                          </a:solidFill>
                          <a:effectLst/>
                          <a:latin typeface="Arial" charset="0"/>
                          <a:ea typeface="Times New Roman" pitchFamily="18" charset="0"/>
                          <a:cs typeface="Arial" charset="0"/>
                        </a:rPr>
                        <a:t>Use amalgam separators at dental practices</a:t>
                      </a:r>
                      <a:endParaRPr kumimoji="1" lang="en-GB" sz="15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92075" marR="92075" marT="46038" marB="46038"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charset="0"/>
                          <a:ea typeface="宋体" charset="-122"/>
                          <a:cs typeface="Arial" charset="0"/>
                        </a:rPr>
                        <a:t>USA, estimated 2002</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charset="0"/>
                          <a:ea typeface="宋体" charset="-122"/>
                          <a:cs typeface="Arial" charset="0"/>
                        </a:rPr>
                        <a:t>2 000 to 4 000</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charset="0"/>
                          <a:ea typeface="宋体" charset="-122"/>
                          <a:cs typeface="Arial" charset="0"/>
                        </a:rPr>
                        <a:t>Medium/ Large</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charset="0"/>
                          <a:ea typeface="宋体" charset="-122"/>
                          <a:cs typeface="Arial" charset="0"/>
                        </a:rPr>
                        <a:t>Derived from Bender 2002</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6515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charset="0"/>
                          <a:ea typeface="宋体" charset="-122"/>
                          <a:cs typeface="Arial" charset="0"/>
                        </a:rPr>
                        <a:t>Remove amalgam fillings before burial or cremation</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charset="0"/>
                          <a:ea typeface="宋体" charset="-122"/>
                          <a:cs typeface="Arial" charset="0"/>
                        </a:rPr>
                        <a:t>Sweden, estimated 2004</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charset="0"/>
                          <a:ea typeface="宋体" charset="-122"/>
                          <a:cs typeface="Arial" charset="0"/>
                        </a:rPr>
                        <a:t>400</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charset="0"/>
                          <a:ea typeface="宋体" charset="-122"/>
                          <a:cs typeface="Arial" charset="0"/>
                        </a:rPr>
                        <a:t>Large</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charset="0"/>
                          <a:ea typeface="宋体" charset="-122"/>
                          <a:cs typeface="Arial" charset="0"/>
                        </a:rPr>
                        <a:t>Hylander and Goodsite 2006</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842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charset="0"/>
                          <a:ea typeface="宋体" charset="-122"/>
                          <a:cs typeface="Arial" charset="0"/>
                        </a:rPr>
                        <a:t>Remove mercury from crematoria gases (warm start furnace)</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charset="0"/>
                          <a:ea typeface="宋体" charset="-122"/>
                          <a:cs typeface="Arial" charset="0"/>
                        </a:rPr>
                        <a:t>OSPAR estimate</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charset="0"/>
                          <a:ea typeface="宋体" charset="-122"/>
                          <a:cs typeface="Arial" charset="0"/>
                        </a:rPr>
                        <a:t>25 000 to 37 000</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charset="0"/>
                          <a:ea typeface="宋体" charset="-122"/>
                          <a:cs typeface="Arial" charset="0"/>
                        </a:rPr>
                        <a:t>Medium/ Large</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charset="0"/>
                          <a:ea typeface="宋体" charset="-122"/>
                          <a:cs typeface="Arial" charset="0"/>
                        </a:rPr>
                        <a:t>Derived from OSPAR 2003a</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40000"/>
                        <a:lumOff val="60000"/>
                      </a:schemeClr>
                    </a:solidFill>
                  </a:tcPr>
                </a:tc>
              </a:tr>
              <a:tr h="7112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charset="0"/>
                          <a:ea typeface="宋体" charset="-122"/>
                          <a:cs typeface="Arial" charset="0"/>
                        </a:rPr>
                        <a:t>Scrub flue gases of medical waste incinerators</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charset="0"/>
                          <a:ea typeface="宋体" charset="-122"/>
                          <a:cs typeface="Arial" charset="0"/>
                        </a:rPr>
                        <a:t>USA</a:t>
                      </a:r>
                      <a:br>
                        <a:rPr kumimoji="1" lang="en-GB" altLang="zh-CN" sz="1500" b="0" i="0" u="none" strike="noStrike" cap="none" normalizeH="0" baseline="0" smtClean="0">
                          <a:ln>
                            <a:noFill/>
                          </a:ln>
                          <a:solidFill>
                            <a:schemeClr val="tx1"/>
                          </a:solidFill>
                          <a:effectLst/>
                          <a:latin typeface="Arial" charset="0"/>
                          <a:ea typeface="宋体" charset="-122"/>
                          <a:cs typeface="Arial" charset="0"/>
                        </a:rPr>
                      </a:br>
                      <a:r>
                        <a:rPr kumimoji="1" lang="en-GB" altLang="zh-CN" sz="1500" b="0" i="0" u="none" strike="noStrike" cap="none" normalizeH="0" baseline="0" smtClean="0">
                          <a:ln>
                            <a:noFill/>
                          </a:ln>
                          <a:solidFill>
                            <a:schemeClr val="tx1"/>
                          </a:solidFill>
                          <a:effectLst/>
                          <a:latin typeface="Arial" charset="0"/>
                          <a:ea typeface="宋体" charset="-122"/>
                          <a:cs typeface="Arial" charset="0"/>
                        </a:rPr>
                        <a:t>estimated 1996</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charset="0"/>
                          <a:ea typeface="宋体" charset="-122"/>
                          <a:cs typeface="Arial" charset="0"/>
                        </a:rPr>
                        <a:t>4 400 to 8 800</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charset="0"/>
                          <a:ea typeface="宋体" charset="-122"/>
                          <a:cs typeface="Arial" charset="0"/>
                        </a:rPr>
                        <a:t>Medium/ Large</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charset="0"/>
                          <a:ea typeface="宋体" charset="-122"/>
                          <a:cs typeface="Arial" charset="0"/>
                        </a:rPr>
                        <a:t>US EPA</a:t>
                      </a:r>
                      <a:br>
                        <a:rPr kumimoji="1" lang="en-GB" altLang="zh-CN" sz="1500" b="0" i="0" u="none" strike="noStrike" cap="none" normalizeH="0" baseline="0" smtClean="0">
                          <a:ln>
                            <a:noFill/>
                          </a:ln>
                          <a:solidFill>
                            <a:schemeClr val="tx1"/>
                          </a:solidFill>
                          <a:effectLst/>
                          <a:latin typeface="Arial" charset="0"/>
                          <a:ea typeface="宋体" charset="-122"/>
                          <a:cs typeface="Arial" charset="0"/>
                        </a:rPr>
                      </a:br>
                      <a:r>
                        <a:rPr kumimoji="1" lang="en-GB" altLang="zh-CN" sz="1500" b="0" i="0" u="none" strike="noStrike" cap="none" normalizeH="0" baseline="0" smtClean="0">
                          <a:ln>
                            <a:noFill/>
                          </a:ln>
                          <a:solidFill>
                            <a:schemeClr val="tx1"/>
                          </a:solidFill>
                          <a:effectLst/>
                          <a:latin typeface="Arial" charset="0"/>
                          <a:ea typeface="宋体" charset="-122"/>
                          <a:cs typeface="Arial" charset="0"/>
                        </a:rPr>
                        <a:t>1997</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492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charset="0"/>
                          <a:ea typeface="宋体" charset="-122"/>
                          <a:cs typeface="Arial" charset="0"/>
                        </a:rPr>
                        <a:t>Use carbon injection in flue gases of waste incinerators</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charset="0"/>
                          <a:ea typeface="宋体" charset="-122"/>
                          <a:cs typeface="Arial" charset="0"/>
                        </a:rPr>
                        <a:t>USA,</a:t>
                      </a:r>
                      <a:br>
                        <a:rPr kumimoji="1" lang="en-GB" altLang="zh-CN" sz="1500" b="0" i="0" u="none" strike="noStrike" cap="none" normalizeH="0" baseline="0" smtClean="0">
                          <a:ln>
                            <a:noFill/>
                          </a:ln>
                          <a:solidFill>
                            <a:schemeClr val="tx1"/>
                          </a:solidFill>
                          <a:effectLst/>
                          <a:latin typeface="Arial" charset="0"/>
                          <a:ea typeface="宋体" charset="-122"/>
                          <a:cs typeface="Arial" charset="0"/>
                        </a:rPr>
                      </a:br>
                      <a:r>
                        <a:rPr kumimoji="1" lang="en-GB" altLang="zh-CN" sz="1500" b="0" i="0" u="none" strike="noStrike" cap="none" normalizeH="0" baseline="0" smtClean="0">
                          <a:ln>
                            <a:noFill/>
                          </a:ln>
                          <a:solidFill>
                            <a:schemeClr val="tx1"/>
                          </a:solidFill>
                          <a:effectLst/>
                          <a:latin typeface="Arial" charset="0"/>
                          <a:ea typeface="宋体" charset="-122"/>
                          <a:cs typeface="Arial" charset="0"/>
                        </a:rPr>
                        <a:t>estimated 1996</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charset="0"/>
                          <a:ea typeface="宋体" charset="-122"/>
                          <a:cs typeface="Arial" charset="0"/>
                        </a:rPr>
                        <a:t>465 to 1 900</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charset="0"/>
                          <a:ea typeface="宋体" charset="-122"/>
                          <a:cs typeface="Arial" charset="0"/>
                        </a:rPr>
                        <a:t>Medium/ Large</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charset="0"/>
                          <a:ea typeface="宋体" charset="-122"/>
                          <a:cs typeface="Arial" charset="0"/>
                        </a:rPr>
                        <a:t>US EPA</a:t>
                      </a:r>
                      <a:br>
                        <a:rPr kumimoji="1" lang="en-GB" altLang="zh-CN" sz="1500" b="0" i="0" u="none" strike="noStrike" cap="none" normalizeH="0" baseline="0" smtClean="0">
                          <a:ln>
                            <a:noFill/>
                          </a:ln>
                          <a:solidFill>
                            <a:schemeClr val="tx1"/>
                          </a:solidFill>
                          <a:effectLst/>
                          <a:latin typeface="Arial" charset="0"/>
                          <a:ea typeface="宋体" charset="-122"/>
                          <a:cs typeface="Arial" charset="0"/>
                        </a:rPr>
                      </a:br>
                      <a:r>
                        <a:rPr kumimoji="1" lang="en-GB" altLang="zh-CN" sz="1500" b="0" i="0" u="none" strike="noStrike" cap="none" normalizeH="0" baseline="0" smtClean="0">
                          <a:ln>
                            <a:noFill/>
                          </a:ln>
                          <a:solidFill>
                            <a:schemeClr val="tx1"/>
                          </a:solidFill>
                          <a:effectLst/>
                          <a:latin typeface="Arial" charset="0"/>
                          <a:ea typeface="宋体" charset="-122"/>
                          <a:cs typeface="Arial" charset="0"/>
                        </a:rPr>
                        <a:t>1997</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477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charset="0"/>
                          <a:ea typeface="宋体" charset="-122"/>
                          <a:cs typeface="Arial" charset="0"/>
                        </a:rPr>
                        <a:t>Use combined technologies on waste incinerators</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charset="0"/>
                          <a:ea typeface="宋体" charset="-122"/>
                          <a:cs typeface="Arial" charset="0"/>
                        </a:rPr>
                        <a:t>Uppsala, Sweden, 2004</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charset="0"/>
                          <a:ea typeface="宋体" charset="-122"/>
                          <a:cs typeface="Arial" charset="0"/>
                        </a:rPr>
                        <a:t>40 000</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charset="0"/>
                          <a:ea typeface="宋体" charset="-122"/>
                          <a:cs typeface="Arial" charset="0"/>
                        </a:rPr>
                        <a:t>Large</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GB" altLang="zh-CN" sz="1500" b="0" i="0" u="none" strike="noStrike" cap="none" normalizeH="0" baseline="0" smtClean="0">
                          <a:ln>
                            <a:noFill/>
                          </a:ln>
                          <a:solidFill>
                            <a:schemeClr val="tx1"/>
                          </a:solidFill>
                          <a:effectLst/>
                          <a:latin typeface="Arial" charset="0"/>
                          <a:ea typeface="宋体" charset="-122"/>
                          <a:cs typeface="Arial" charset="0"/>
                        </a:rPr>
                        <a:t>Hylander and Goodsite 2006</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4">
                <a:tc gridSpan="5">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lang="en-GB" sz="1600" smtClean="0">
                          <a:solidFill>
                            <a:schemeClr val="tx1"/>
                          </a:solidFill>
                          <a:effectLst/>
                          <a:latin typeface="Arial" charset="0"/>
                          <a:ea typeface="Times New Roman" pitchFamily="18" charset="0"/>
                          <a:cs typeface="Arial" charset="0"/>
                        </a:rPr>
                        <a:t>Sources: Minor adaptation of Hylander and Goodsite (2006).</a:t>
                      </a: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1" lang="en-GB" altLang="zh-CN" sz="1500" b="0" i="0" u="none" strike="noStrike" cap="none" normalizeH="0" baseline="0" smtClean="0">
                        <a:ln>
                          <a:noFill/>
                        </a:ln>
                        <a:solidFill>
                          <a:schemeClr val="tx1"/>
                        </a:solidFill>
                        <a:effectLst/>
                        <a:latin typeface="Times New Roman" pitchFamily="18" charset="0"/>
                        <a:ea typeface="宋体" charset="-122"/>
                        <a:cs typeface="Arial" charset="0"/>
                      </a:endParaRPr>
                    </a:p>
                  </a:txBody>
                  <a:tcPr marL="92075" marR="92075" marT="46038" marB="46038"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Health and environmental costs of amalgam related Hg releases</a:t>
            </a:r>
            <a:endParaRPr lang="en-US"/>
          </a:p>
        </p:txBody>
      </p:sp>
      <p:sp>
        <p:nvSpPr>
          <p:cNvPr id="3" name="Content Placeholder 2"/>
          <p:cNvSpPr>
            <a:spLocks noGrp="1"/>
          </p:cNvSpPr>
          <p:nvPr>
            <p:ph idx="1"/>
          </p:nvPr>
        </p:nvSpPr>
        <p:spPr>
          <a:xfrm>
            <a:off x="457200" y="1981200"/>
            <a:ext cx="8229600" cy="4343400"/>
          </a:xfrm>
        </p:spPr>
        <p:txBody>
          <a:bodyPr>
            <a:normAutofit/>
          </a:bodyPr>
          <a:lstStyle/>
          <a:p>
            <a:r>
              <a:rPr lang="en-GB" smtClean="0"/>
              <a:t>Health effects of mercury releases to the atmosphere, water and soil</a:t>
            </a:r>
          </a:p>
          <a:p>
            <a:r>
              <a:rPr lang="en-GB" smtClean="0"/>
              <a:t>Environmental effects of mercury releases to the atmosphere, water and soil</a:t>
            </a:r>
          </a:p>
          <a:p>
            <a:r>
              <a:rPr lang="en-GB" smtClean="0"/>
              <a:t>Socio-economic impacts of mercury releases , such as reduced recreational use of contaminated lakes and reservoirs</a:t>
            </a:r>
          </a:p>
          <a:p>
            <a:endParaRPr lang="en-GB" smtClean="0"/>
          </a:p>
        </p:txBody>
      </p:sp>
      <p:sp>
        <p:nvSpPr>
          <p:cNvPr id="4" name="Slide Number Placeholder 3"/>
          <p:cNvSpPr>
            <a:spLocks noGrp="1"/>
          </p:cNvSpPr>
          <p:nvPr>
            <p:ph type="sldNum" sz="quarter" idx="12"/>
          </p:nvPr>
        </p:nvSpPr>
        <p:spPr/>
        <p:txBody>
          <a:bodyPr/>
          <a:lstStyle/>
          <a:p>
            <a:fld id="{DDE3CF7E-202B-499E-BC2D-5480591E1891}" type="slidenum">
              <a:rPr lang="en-US" smtClean="0"/>
              <a:pPr/>
              <a:t>15</a:t>
            </a:fld>
            <a:endParaRPr lang="en-US"/>
          </a:p>
        </p:txBody>
      </p:sp>
      <p:sp>
        <p:nvSpPr>
          <p:cNvPr id="5" name="Footer Placeholder 4"/>
          <p:cNvSpPr>
            <a:spLocks noGrp="1"/>
          </p:cNvSpPr>
          <p:nvPr>
            <p:ph type="ftr" sz="quarter" idx="11"/>
          </p:nvPr>
        </p:nvSpPr>
        <p:spPr/>
        <p:txBody>
          <a:bodyPr/>
          <a:lstStyle/>
          <a:p>
            <a:r>
              <a:rPr lang="en-US" smtClean="0"/>
              <a:t>Peter Maxson - Concorde East/West Sprl - Brussels</a:t>
            </a: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txBody>
          <a:bodyPr>
            <a:normAutofit fontScale="90000"/>
          </a:bodyPr>
          <a:lstStyle/>
          <a:p>
            <a:r>
              <a:rPr lang="en-GB" smtClean="0"/>
              <a:t>2012 study examining these costs for the U.S. case (ref. Concorde, 2012)</a:t>
            </a:r>
            <a:endParaRPr lang="en-US"/>
          </a:p>
        </p:txBody>
      </p:sp>
      <p:sp>
        <p:nvSpPr>
          <p:cNvPr id="3" name="Content Placeholder 2"/>
          <p:cNvSpPr>
            <a:spLocks noGrp="1"/>
          </p:cNvSpPr>
          <p:nvPr>
            <p:ph idx="1"/>
          </p:nvPr>
        </p:nvSpPr>
        <p:spPr>
          <a:xfrm>
            <a:off x="304800" y="1676400"/>
            <a:ext cx="8610600" cy="4754563"/>
          </a:xfrm>
        </p:spPr>
        <p:txBody>
          <a:bodyPr>
            <a:normAutofit fontScale="92500"/>
          </a:bodyPr>
          <a:lstStyle/>
          <a:p>
            <a:pPr>
              <a:buNone/>
            </a:pPr>
            <a:r>
              <a:rPr lang="en-GB" smtClean="0"/>
              <a:t>Costs of preventing mercury releases:</a:t>
            </a:r>
          </a:p>
          <a:p>
            <a:r>
              <a:rPr lang="en-GB" smtClean="0"/>
              <a:t>What is the cost of capturing and treating 90% of mercury coming from dental amalgam?</a:t>
            </a:r>
          </a:p>
          <a:p>
            <a:pPr>
              <a:buNone/>
            </a:pPr>
            <a:endParaRPr lang="en-GB" smtClean="0"/>
          </a:p>
          <a:p>
            <a:pPr>
              <a:buNone/>
            </a:pPr>
            <a:r>
              <a:rPr lang="en-GB" smtClean="0"/>
              <a:t>Costs of mercury releases:</a:t>
            </a:r>
          </a:p>
          <a:p>
            <a:r>
              <a:rPr lang="en-GB" smtClean="0"/>
              <a:t>What </a:t>
            </a:r>
            <a:r>
              <a:rPr lang="en-GB" smtClean="0"/>
              <a:t>are the </a:t>
            </a:r>
            <a:r>
              <a:rPr lang="en-GB" smtClean="0"/>
              <a:t>basic health and societal </a:t>
            </a:r>
            <a:r>
              <a:rPr lang="en-GB" smtClean="0"/>
              <a:t>costs </a:t>
            </a:r>
            <a:r>
              <a:rPr lang="en-GB" smtClean="0"/>
              <a:t>if those releases are not prevented? Or in other words,</a:t>
            </a:r>
          </a:p>
          <a:p>
            <a:r>
              <a:rPr lang="en-GB" smtClean="0"/>
              <a:t>What would be the economic benefit to health and society of phasing out the use of amalgam?</a:t>
            </a:r>
          </a:p>
          <a:p>
            <a:endParaRPr lang="en-GB" smtClean="0"/>
          </a:p>
        </p:txBody>
      </p:sp>
      <p:sp>
        <p:nvSpPr>
          <p:cNvPr id="4" name="Footer Placeholder 3"/>
          <p:cNvSpPr>
            <a:spLocks noGrp="1"/>
          </p:cNvSpPr>
          <p:nvPr>
            <p:ph type="ftr" sz="quarter" idx="11"/>
          </p:nvPr>
        </p:nvSpPr>
        <p:spPr/>
        <p:txBody>
          <a:bodyPr/>
          <a:lstStyle/>
          <a:p>
            <a:r>
              <a:rPr lang="en-US" smtClean="0"/>
              <a:t>Peter Maxson - Concorde East/West Sprl - Brussels</a:t>
            </a:r>
            <a:endParaRPr lang="en-US"/>
          </a:p>
        </p:txBody>
      </p:sp>
      <p:sp>
        <p:nvSpPr>
          <p:cNvPr id="5" name="Slide Number Placeholder 4"/>
          <p:cNvSpPr>
            <a:spLocks noGrp="1"/>
          </p:cNvSpPr>
          <p:nvPr>
            <p:ph type="sldNum" sz="quarter" idx="12"/>
          </p:nvPr>
        </p:nvSpPr>
        <p:spPr/>
        <p:txBody>
          <a:bodyPr/>
          <a:lstStyle/>
          <a:p>
            <a:fld id="{DDE3CF7E-202B-499E-BC2D-5480591E1891}"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Autofit/>
          </a:bodyPr>
          <a:lstStyle/>
          <a:p>
            <a:r>
              <a:rPr lang="en-GB" sz="3600" smtClean="0"/>
              <a:t>Table from 2012 study:</a:t>
            </a:r>
            <a:br>
              <a:rPr lang="en-GB" sz="3600" smtClean="0"/>
            </a:br>
            <a:r>
              <a:rPr lang="en-GB" sz="3600" smtClean="0"/>
              <a:t>“Real cost of dental mercury” in the U.S.</a:t>
            </a:r>
            <a:endParaRPr lang="en-US" sz="3600"/>
          </a:p>
        </p:txBody>
      </p:sp>
      <p:pic>
        <p:nvPicPr>
          <p:cNvPr id="5122" name="Picture 2"/>
          <p:cNvPicPr>
            <a:picLocks noChangeAspect="1" noChangeArrowheads="1"/>
          </p:cNvPicPr>
          <p:nvPr/>
        </p:nvPicPr>
        <p:blipFill>
          <a:blip r:embed="rId3" cstate="print"/>
          <a:srcRect/>
          <a:stretch>
            <a:fillRect/>
          </a:stretch>
        </p:blipFill>
        <p:spPr bwMode="auto">
          <a:xfrm>
            <a:off x="73660" y="1524000"/>
            <a:ext cx="8917940" cy="4614471"/>
          </a:xfrm>
          <a:prstGeom prst="rect">
            <a:avLst/>
          </a:prstGeom>
          <a:noFill/>
          <a:ln w="9525">
            <a:noFill/>
            <a:miter lim="800000"/>
            <a:headEnd/>
            <a:tailEnd/>
          </a:ln>
        </p:spPr>
      </p:pic>
      <p:sp>
        <p:nvSpPr>
          <p:cNvPr id="5" name="TextBox 4"/>
          <p:cNvSpPr txBox="1"/>
          <p:nvPr/>
        </p:nvSpPr>
        <p:spPr>
          <a:xfrm>
            <a:off x="685800" y="6324600"/>
            <a:ext cx="2057400" cy="276999"/>
          </a:xfrm>
          <a:prstGeom prst="rect">
            <a:avLst/>
          </a:prstGeom>
          <a:noFill/>
        </p:spPr>
        <p:txBody>
          <a:bodyPr wrap="square" rtlCol="0">
            <a:spAutoFit/>
          </a:bodyPr>
          <a:lstStyle/>
          <a:p>
            <a:r>
              <a:rPr lang="en-GB" sz="1200" smtClean="0"/>
              <a:t>Source: Concorde (2012)</a:t>
            </a:r>
            <a:endParaRPr lang="en-US" sz="1200"/>
          </a:p>
        </p:txBody>
      </p:sp>
      <p:sp>
        <p:nvSpPr>
          <p:cNvPr id="6" name="Slide Number Placeholder 5"/>
          <p:cNvSpPr>
            <a:spLocks noGrp="1"/>
          </p:cNvSpPr>
          <p:nvPr>
            <p:ph type="sldNum" sz="quarter" idx="12"/>
          </p:nvPr>
        </p:nvSpPr>
        <p:spPr/>
        <p:txBody>
          <a:bodyPr/>
          <a:lstStyle/>
          <a:p>
            <a:fld id="{DDE3CF7E-202B-499E-BC2D-5480591E1891}" type="slidenum">
              <a:rPr lang="en-US" smtClean="0"/>
              <a:pPr/>
              <a:t>17</a:t>
            </a:fld>
            <a:endParaRPr lang="en-US"/>
          </a:p>
        </p:txBody>
      </p:sp>
      <p:sp>
        <p:nvSpPr>
          <p:cNvPr id="7" name="Footer Placeholder 6"/>
          <p:cNvSpPr>
            <a:spLocks noGrp="1"/>
          </p:cNvSpPr>
          <p:nvPr>
            <p:ph type="ftr" sz="quarter" idx="11"/>
          </p:nvPr>
        </p:nvSpPr>
        <p:spPr/>
        <p:txBody>
          <a:bodyPr/>
          <a:lstStyle/>
          <a:p>
            <a:r>
              <a:rPr lang="en-US" smtClean="0"/>
              <a:t>Peter Maxson - Concorde East/West Sprl - Brussels</a:t>
            </a: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382000" cy="792162"/>
          </a:xfrm>
        </p:spPr>
        <p:txBody>
          <a:bodyPr>
            <a:noAutofit/>
          </a:bodyPr>
          <a:lstStyle/>
          <a:p>
            <a:r>
              <a:rPr lang="en-GB" sz="3700" smtClean="0"/>
              <a:t>Notes on </a:t>
            </a:r>
            <a:r>
              <a:rPr lang="en-GB" sz="3700" smtClean="0"/>
              <a:t>“Real cost of dental mercury”</a:t>
            </a:r>
            <a:endParaRPr lang="en-US" sz="3700"/>
          </a:p>
        </p:txBody>
      </p:sp>
      <p:sp>
        <p:nvSpPr>
          <p:cNvPr id="4" name="Content Placeholder 3"/>
          <p:cNvSpPr>
            <a:spLocks noGrp="1"/>
          </p:cNvSpPr>
          <p:nvPr>
            <p:ph idx="1"/>
          </p:nvPr>
        </p:nvSpPr>
        <p:spPr>
          <a:xfrm>
            <a:off x="457200" y="762001"/>
            <a:ext cx="8458200" cy="5786199"/>
          </a:xfrm>
          <a:prstGeom prst="rect">
            <a:avLst/>
          </a:prstGeom>
        </p:spPr>
        <p:txBody>
          <a:bodyPr wrap="square">
            <a:spAutoFit/>
          </a:bodyPr>
          <a:lstStyle/>
          <a:p>
            <a:pPr>
              <a:buNone/>
            </a:pPr>
            <a:r>
              <a:rPr lang="en-GB" sz="2500" smtClean="0"/>
              <a:t>Methodology 1:</a:t>
            </a:r>
          </a:p>
          <a:p>
            <a:r>
              <a:rPr lang="en-GB" sz="2500" smtClean="0"/>
              <a:t>Trying to keep most of the dental mercury out of the environment, if feasible, would add about 40% to the basic fee for an amalgam filling in the U.S.</a:t>
            </a:r>
          </a:p>
          <a:p>
            <a:pPr>
              <a:buNone/>
            </a:pPr>
            <a:r>
              <a:rPr lang="en-GB" sz="2500" smtClean="0"/>
              <a:t>Methodology 2:</a:t>
            </a:r>
          </a:p>
          <a:p>
            <a:r>
              <a:rPr lang="en-GB" sz="2500" smtClean="0"/>
              <a:t>If much of the dental mercury is released into the environment, the cost to human health and society, at the time of this study, would </a:t>
            </a:r>
            <a:r>
              <a:rPr lang="en-GB" sz="2500" smtClean="0"/>
              <a:t>add </a:t>
            </a:r>
            <a:r>
              <a:rPr lang="en-GB" sz="2500" smtClean="0"/>
              <a:t>about 60% to the basic fee for an amalgam filling in the U.S</a:t>
            </a:r>
            <a:r>
              <a:rPr lang="en-GB" sz="2500" smtClean="0"/>
              <a:t>. (* see notes)</a:t>
            </a:r>
          </a:p>
          <a:p>
            <a:r>
              <a:rPr lang="en-GB" sz="2500" smtClean="0"/>
              <a:t>However, if environmental </a:t>
            </a:r>
            <a:r>
              <a:rPr lang="en-GB" sz="2500" smtClean="0"/>
              <a:t>and cardiovascular effects (10 times more costly than IQ effects) </a:t>
            </a:r>
            <a:r>
              <a:rPr lang="en-GB" sz="2500" smtClean="0"/>
              <a:t>were </a:t>
            </a:r>
            <a:r>
              <a:rPr lang="en-GB" sz="2500" smtClean="0"/>
              <a:t>now to be included, </a:t>
            </a:r>
            <a:r>
              <a:rPr lang="en-GB" sz="2500" smtClean="0"/>
              <a:t>the real cost to human health and society in the U.S. would be equivalent to 2 to 3 times the basic fee for an amalgam </a:t>
            </a:r>
            <a:r>
              <a:rPr lang="en-GB" sz="2500" smtClean="0"/>
              <a:t>filling</a:t>
            </a:r>
            <a:r>
              <a:rPr lang="en-GB" sz="2500" smtClean="0"/>
              <a:t>.</a:t>
            </a:r>
            <a:endParaRPr lang="en-GB" sz="3000" smtClean="0"/>
          </a:p>
        </p:txBody>
      </p:sp>
      <p:sp>
        <p:nvSpPr>
          <p:cNvPr id="5" name="Slide Number Placeholder 4"/>
          <p:cNvSpPr>
            <a:spLocks noGrp="1"/>
          </p:cNvSpPr>
          <p:nvPr>
            <p:ph type="sldNum" sz="quarter" idx="12"/>
          </p:nvPr>
        </p:nvSpPr>
        <p:spPr/>
        <p:txBody>
          <a:bodyPr/>
          <a:lstStyle/>
          <a:p>
            <a:fld id="{DDE3CF7E-202B-499E-BC2D-5480591E1891}" type="slidenum">
              <a:rPr lang="en-US" smtClean="0"/>
              <a:pPr/>
              <a:t>18</a:t>
            </a:fld>
            <a:endParaRPr lang="en-US"/>
          </a:p>
        </p:txBody>
      </p:sp>
      <p:sp>
        <p:nvSpPr>
          <p:cNvPr id="6" name="Footer Placeholder 5"/>
          <p:cNvSpPr>
            <a:spLocks noGrp="1"/>
          </p:cNvSpPr>
          <p:nvPr>
            <p:ph type="ftr" sz="quarter" idx="11"/>
          </p:nvPr>
        </p:nvSpPr>
        <p:spPr/>
        <p:txBody>
          <a:bodyPr/>
          <a:lstStyle/>
          <a:p>
            <a:r>
              <a:rPr lang="en-US" smtClean="0"/>
              <a:t>Peter Maxson - Concorde East/West Sprl - Brussels</a:t>
            </a: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GB" smtClean="0"/>
              <a:t>Conclusions</a:t>
            </a:r>
            <a:endParaRPr lang="en-US"/>
          </a:p>
        </p:txBody>
      </p:sp>
      <p:sp>
        <p:nvSpPr>
          <p:cNvPr id="3" name="Content Placeholder 2"/>
          <p:cNvSpPr>
            <a:spLocks noGrp="1"/>
          </p:cNvSpPr>
          <p:nvPr>
            <p:ph idx="1"/>
          </p:nvPr>
        </p:nvSpPr>
        <p:spPr>
          <a:xfrm>
            <a:off x="457200" y="1371600"/>
            <a:ext cx="8229600" cy="4754563"/>
          </a:xfrm>
        </p:spPr>
        <p:txBody>
          <a:bodyPr>
            <a:normAutofit fontScale="85000" lnSpcReduction="10000"/>
          </a:bodyPr>
          <a:lstStyle/>
          <a:p>
            <a:pPr marL="338138" indent="-334963"/>
            <a:r>
              <a:rPr lang="en-GB" sz="3600" smtClean="0"/>
              <a:t>The use of dental amalgam inevitably leads to mercury releases.</a:t>
            </a:r>
          </a:p>
          <a:p>
            <a:pPr marL="338138" indent="-334963"/>
            <a:r>
              <a:rPr lang="en-GB" sz="3600" smtClean="0"/>
              <a:t>Controlling </a:t>
            </a:r>
            <a:r>
              <a:rPr lang="en-GB" sz="3600" smtClean="0"/>
              <a:t>dental mercury releases is costly, but </a:t>
            </a:r>
            <a:r>
              <a:rPr lang="en-GB" sz="3600" smtClean="0"/>
              <a:t>not controlling releases </a:t>
            </a:r>
            <a:r>
              <a:rPr lang="en-GB" sz="3600" smtClean="0"/>
              <a:t>is even more costly.</a:t>
            </a:r>
          </a:p>
          <a:p>
            <a:pPr marL="338138" indent="-334963"/>
            <a:r>
              <a:rPr lang="en-GB" sz="3600" smtClean="0"/>
              <a:t>The use of amalgam imposes </a:t>
            </a:r>
            <a:r>
              <a:rPr lang="en-GB" sz="3600" smtClean="0"/>
              <a:t>considerable additional </a:t>
            </a:r>
            <a:r>
              <a:rPr lang="en-GB" sz="3600" smtClean="0"/>
              <a:t>costs on </a:t>
            </a:r>
            <a:r>
              <a:rPr lang="en-GB" sz="3600" smtClean="0"/>
              <a:t>the environment and society </a:t>
            </a:r>
            <a:r>
              <a:rPr lang="en-GB" sz="3600" smtClean="0"/>
              <a:t>that are not adequately reflected in current healthcare systems.</a:t>
            </a:r>
          </a:p>
          <a:p>
            <a:pPr marL="338138" indent="-334963"/>
            <a:r>
              <a:rPr lang="en-GB" sz="3600" smtClean="0"/>
              <a:t>Therefore, m</a:t>
            </a:r>
            <a:r>
              <a:rPr lang="en-GB" sz="3600" smtClean="0"/>
              <a:t>ercury-free </a:t>
            </a:r>
            <a:r>
              <a:rPr lang="en-GB" sz="3600" smtClean="0"/>
              <a:t>materials are </a:t>
            </a:r>
            <a:r>
              <a:rPr lang="en-GB" sz="3600" smtClean="0"/>
              <a:t>clearly the </a:t>
            </a:r>
            <a:r>
              <a:rPr lang="en-GB" sz="3600" smtClean="0"/>
              <a:t>least-cost option for dental </a:t>
            </a:r>
            <a:r>
              <a:rPr lang="en-GB" sz="3600" smtClean="0"/>
              <a:t>restorations.</a:t>
            </a:r>
            <a:endParaRPr lang="en-GB" sz="3600" smtClean="0"/>
          </a:p>
          <a:p>
            <a:endParaRPr lang="en-US" sz="3600"/>
          </a:p>
        </p:txBody>
      </p:sp>
      <p:sp>
        <p:nvSpPr>
          <p:cNvPr id="4" name="Slide Number Placeholder 3"/>
          <p:cNvSpPr>
            <a:spLocks noGrp="1"/>
          </p:cNvSpPr>
          <p:nvPr>
            <p:ph type="sldNum" sz="quarter" idx="12"/>
          </p:nvPr>
        </p:nvSpPr>
        <p:spPr/>
        <p:txBody>
          <a:bodyPr/>
          <a:lstStyle/>
          <a:p>
            <a:fld id="{DDE3CF7E-202B-499E-BC2D-5480591E1891}" type="slidenum">
              <a:rPr lang="en-US" smtClean="0"/>
              <a:pPr/>
              <a:t>19</a:t>
            </a:fld>
            <a:endParaRPr lang="en-US"/>
          </a:p>
        </p:txBody>
      </p:sp>
      <p:sp>
        <p:nvSpPr>
          <p:cNvPr id="5" name="Footer Placeholder 4"/>
          <p:cNvSpPr>
            <a:spLocks noGrp="1"/>
          </p:cNvSpPr>
          <p:nvPr>
            <p:ph type="ftr" sz="quarter" idx="11"/>
          </p:nvPr>
        </p:nvSpPr>
        <p:spPr/>
        <p:txBody>
          <a:bodyPr/>
          <a:lstStyle/>
          <a:p>
            <a:r>
              <a:rPr lang="en-US" smtClean="0"/>
              <a:t>Peter Maxson - Concorde East/West Sprl - Brussels</a:t>
            </a:r>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l"/>
            <a:r>
              <a:rPr lang="en-GB" sz="3600" smtClean="0"/>
              <a:t>Selected </a:t>
            </a:r>
            <a:r>
              <a:rPr lang="en-GB" sz="3600" smtClean="0"/>
              <a:t>references (1)</a:t>
            </a:r>
            <a:endParaRPr lang="en-US" sz="3600"/>
          </a:p>
        </p:txBody>
      </p:sp>
      <p:sp>
        <p:nvSpPr>
          <p:cNvPr id="3" name="Content Placeholder 2"/>
          <p:cNvSpPr>
            <a:spLocks noGrp="1"/>
          </p:cNvSpPr>
          <p:nvPr>
            <p:ph idx="1"/>
          </p:nvPr>
        </p:nvSpPr>
        <p:spPr>
          <a:xfrm>
            <a:off x="457200" y="914400"/>
            <a:ext cx="8229600" cy="5638800"/>
          </a:xfrm>
        </p:spPr>
        <p:txBody>
          <a:bodyPr>
            <a:normAutofit fontScale="55000" lnSpcReduction="20000"/>
          </a:bodyPr>
          <a:lstStyle/>
          <a:p>
            <a:r>
              <a:rPr lang="en-GB" sz="3500" smtClean="0"/>
              <a:t>BIO Intelligence Service (2012) – Study on the potential for reducing mercury pollution from dental amalgam and batteries. DG Environment, European Commission.</a:t>
            </a:r>
          </a:p>
          <a:p>
            <a:r>
              <a:rPr lang="en-GB" sz="3500" smtClean="0"/>
              <a:t>Concorde (2012) – The real cost of dental mercury, Concorde East/West Sprl, 2012.</a:t>
            </a:r>
            <a:endParaRPr lang="en-US" sz="3500" smtClean="0"/>
          </a:p>
          <a:p>
            <a:r>
              <a:rPr lang="en-GB" sz="3500" smtClean="0"/>
              <a:t>Cowi/Concorde (2008) – Options for reducing mercury use in products and applications, and the fate of mercury already circulating in society. DG Environment, European Commission.</a:t>
            </a:r>
          </a:p>
          <a:p>
            <a:r>
              <a:rPr lang="en-US" sz="3500" smtClean="0"/>
              <a:t>ECHA (2010) – Annex XV Restriction Report: Mercury in measuring devices. Appendix 2: Review of literature estimating the compliance costs, human health benefits and restoration costs of reduced mercury emissions to support assessment of the cost-effectiveness. European Chemicals Agency, 15 June 2010.</a:t>
            </a:r>
          </a:p>
          <a:p>
            <a:r>
              <a:rPr lang="en-US" sz="3500" smtClean="0"/>
              <a:t>Ha E, Basu N, Böse-O'Reilly S, Dórea JG, McSorley E, Sakamoto M, Chan HM (2017) – Current progress on understanding the impact of mercury on human health. </a:t>
            </a:r>
            <a:r>
              <a:rPr lang="en-US" sz="3500" i="1" smtClean="0"/>
              <a:t>Environ Res. 152</a:t>
            </a:r>
            <a:r>
              <a:rPr lang="en-US" sz="3500" smtClean="0"/>
              <a:t>:419-433.</a:t>
            </a:r>
          </a:p>
          <a:p>
            <a:r>
              <a:rPr lang="en-GB" sz="3500" smtClean="0"/>
              <a:t>Hylander LD and Goodsite ME (2006) – Environmental costs of mercury pollution. </a:t>
            </a:r>
            <a:r>
              <a:rPr lang="en-GB" sz="3500" i="1" smtClean="0"/>
              <a:t>Science of the Total Environment 368</a:t>
            </a:r>
            <a:r>
              <a:rPr lang="en-GB" sz="3500" smtClean="0"/>
              <a:t>: 352-370.</a:t>
            </a:r>
          </a:p>
          <a:p>
            <a:r>
              <a:rPr lang="en-US" sz="3500" smtClean="0"/>
              <a:t>Karagas MR, Choi AL, Oken E, Horvat M, Schoeny R, Kamai E, Cowell W, Grandjean P, Korrick S (2012). Evidence on the human health effects of low-level methylmercury exposure. </a:t>
            </a:r>
            <a:r>
              <a:rPr lang="en-US" sz="3500" i="1" smtClean="0"/>
              <a:t>Environ Health Perspect. 120</a:t>
            </a:r>
            <a:r>
              <a:rPr lang="en-US" sz="3500" smtClean="0"/>
              <a:t>(6):799-806.</a:t>
            </a:r>
          </a:p>
          <a:p>
            <a:endParaRPr lang="en-US" sz="3500" smtClean="0"/>
          </a:p>
          <a:p>
            <a:pPr>
              <a:buNone/>
            </a:pPr>
            <a:endParaRPr lang="en-US"/>
          </a:p>
        </p:txBody>
      </p:sp>
      <p:sp>
        <p:nvSpPr>
          <p:cNvPr id="4" name="Footer Placeholder 3"/>
          <p:cNvSpPr>
            <a:spLocks noGrp="1"/>
          </p:cNvSpPr>
          <p:nvPr>
            <p:ph type="ftr" sz="quarter" idx="11"/>
          </p:nvPr>
        </p:nvSpPr>
        <p:spPr/>
        <p:txBody>
          <a:bodyPr/>
          <a:lstStyle/>
          <a:p>
            <a:r>
              <a:rPr lang="en-US" smtClean="0"/>
              <a:t>Peter Maxson - Concorde East/West Sprl - Brussels</a:t>
            </a:r>
            <a:endParaRPr lang="en-US"/>
          </a:p>
        </p:txBody>
      </p:sp>
      <p:sp>
        <p:nvSpPr>
          <p:cNvPr id="5" name="Slide Number Placeholder 4"/>
          <p:cNvSpPr>
            <a:spLocks noGrp="1"/>
          </p:cNvSpPr>
          <p:nvPr>
            <p:ph type="sldNum" sz="quarter" idx="12"/>
          </p:nvPr>
        </p:nvSpPr>
        <p:spPr/>
        <p:txBody>
          <a:bodyPr/>
          <a:lstStyle/>
          <a:p>
            <a:fld id="{DDE3CF7E-202B-499E-BC2D-5480591E1891}" type="slidenum">
              <a:rPr lang="en-US" smtClean="0"/>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pPr algn="l"/>
            <a:r>
              <a:rPr lang="en-GB" sz="3200" smtClean="0"/>
              <a:t>Selected </a:t>
            </a:r>
            <a:r>
              <a:rPr lang="en-GB" sz="3200" smtClean="0"/>
              <a:t>references </a:t>
            </a:r>
            <a:r>
              <a:rPr lang="en-GB" sz="3200" smtClean="0"/>
              <a:t>(2)</a:t>
            </a:r>
            <a:endParaRPr lang="en-US" sz="3200"/>
          </a:p>
        </p:txBody>
      </p:sp>
      <p:sp>
        <p:nvSpPr>
          <p:cNvPr id="3" name="Content Placeholder 2"/>
          <p:cNvSpPr>
            <a:spLocks noGrp="1"/>
          </p:cNvSpPr>
          <p:nvPr>
            <p:ph idx="1"/>
          </p:nvPr>
        </p:nvSpPr>
        <p:spPr>
          <a:xfrm>
            <a:off x="457200" y="1066800"/>
            <a:ext cx="8229600" cy="5486400"/>
          </a:xfrm>
        </p:spPr>
        <p:txBody>
          <a:bodyPr>
            <a:normAutofit fontScale="62500" lnSpcReduction="20000"/>
          </a:bodyPr>
          <a:lstStyle/>
          <a:p>
            <a:r>
              <a:rPr lang="en-US" smtClean="0"/>
              <a:t>Gilmour, CC, M Podar, AL Bullock, AM Graham, SD Brown, A.C. Somenhally, A. Johs, R.A. Hurt Jr., K.L. Bailey, D.A. Elias. 2013</a:t>
            </a:r>
            <a:r>
              <a:rPr lang="en-US" smtClean="0"/>
              <a:t>. </a:t>
            </a:r>
            <a:r>
              <a:rPr lang="en-US" smtClean="0"/>
              <a:t>Mercury </a:t>
            </a:r>
            <a:r>
              <a:rPr lang="en-US" smtClean="0"/>
              <a:t>methylation by novel microorganisms from new environments. Environmental Science and </a:t>
            </a:r>
            <a:r>
              <a:rPr lang="en-US" smtClean="0"/>
              <a:t>Technology </a:t>
            </a:r>
            <a:r>
              <a:rPr lang="en-US" smtClean="0"/>
              <a:t>47:11810-11820</a:t>
            </a:r>
          </a:p>
          <a:p>
            <a:r>
              <a:rPr lang="en-US" smtClean="0"/>
              <a:t>Scheuhammer, A.M., N. Basu, D.C. Evers, G.H. Heinz, M.B. Sandheinrich, and M.S. Bank</a:t>
            </a:r>
            <a:r>
              <a:rPr lang="en-US" smtClean="0"/>
              <a:t>. </a:t>
            </a:r>
            <a:r>
              <a:rPr lang="en-US" smtClean="0"/>
              <a:t>2011</a:t>
            </a:r>
          </a:p>
          <a:p>
            <a:r>
              <a:rPr lang="en-US" smtClean="0"/>
              <a:t>WHO/UNEP/IOMC </a:t>
            </a:r>
            <a:r>
              <a:rPr lang="en-US" smtClean="0"/>
              <a:t>(2008</a:t>
            </a:r>
            <a:r>
              <a:rPr lang="en-US" smtClean="0"/>
              <a:t>), </a:t>
            </a:r>
            <a:r>
              <a:rPr lang="en-US" smtClean="0"/>
              <a:t>Guidance for identifying populations at risk from mercury exposure</a:t>
            </a:r>
            <a:r>
              <a:rPr lang="en-US" smtClean="0"/>
              <a:t>. </a:t>
            </a:r>
            <a:r>
              <a:rPr lang="en-US" smtClean="0"/>
              <a:t>http</a:t>
            </a:r>
            <a:r>
              <a:rPr lang="en-US" smtClean="0"/>
              <a:t>://</a:t>
            </a:r>
            <a:r>
              <a:rPr lang="en-US" smtClean="0"/>
              <a:t>www.who.int/foodsafety/publications/chem/mercuryexposure.pdf </a:t>
            </a:r>
            <a:endParaRPr lang="en-US" smtClean="0"/>
          </a:p>
          <a:p>
            <a:r>
              <a:rPr lang="en-US" smtClean="0"/>
              <a:t>Mergler D, Anderson HA, Chan LH, Mahaffey KR, Murray M, Sakamoto M, Stern AH. 2007. Panel </a:t>
            </a:r>
            <a:r>
              <a:rPr lang="en-US" smtClean="0"/>
              <a:t>on </a:t>
            </a:r>
            <a:r>
              <a:rPr lang="en-US" smtClean="0"/>
              <a:t>Health </a:t>
            </a:r>
            <a:r>
              <a:rPr lang="en-US" smtClean="0"/>
              <a:t>Risks and Toxicological Effects of Methylmercury. Methylmercury exposure and </a:t>
            </a:r>
            <a:r>
              <a:rPr lang="en-US" smtClean="0"/>
              <a:t>health </a:t>
            </a:r>
            <a:r>
              <a:rPr lang="en-US" smtClean="0"/>
              <a:t>effects </a:t>
            </a:r>
            <a:r>
              <a:rPr lang="en-US" smtClean="0"/>
              <a:t>in humans: a worldwide concern. Ambio. 36(1):3-11</a:t>
            </a:r>
            <a:r>
              <a:rPr lang="en-US" smtClean="0"/>
              <a:t>. </a:t>
            </a:r>
            <a:endParaRPr lang="en-US" smtClean="0"/>
          </a:p>
          <a:p>
            <a:r>
              <a:rPr lang="en-US" smtClean="0"/>
              <a:t>Clarkson </a:t>
            </a:r>
            <a:r>
              <a:rPr lang="en-US" smtClean="0"/>
              <a:t>TW, Magos L. 2006. The toxicology of mercury and its chemical compounds. Crit Rev Toxicol</a:t>
            </a:r>
            <a:r>
              <a:rPr lang="en-US" smtClean="0"/>
              <a:t>. </a:t>
            </a:r>
            <a:r>
              <a:rPr lang="en-US" smtClean="0"/>
              <a:t>36(8</a:t>
            </a:r>
            <a:r>
              <a:rPr lang="en-US" smtClean="0"/>
              <a:t>):609-62. </a:t>
            </a:r>
            <a:endParaRPr lang="en-US" smtClean="0"/>
          </a:p>
          <a:p>
            <a:r>
              <a:rPr lang="en-US" smtClean="0"/>
              <a:t>ATSDR </a:t>
            </a:r>
            <a:r>
              <a:rPr lang="en-US" smtClean="0"/>
              <a:t>1999. Toxicological Profile for Mercury. Agency for Toxic Substances and Disease Registry. U.S</a:t>
            </a:r>
            <a:r>
              <a:rPr lang="en-US" smtClean="0"/>
              <a:t>. </a:t>
            </a:r>
            <a:r>
              <a:rPr lang="en-US" smtClean="0"/>
              <a:t>Centres </a:t>
            </a:r>
            <a:r>
              <a:rPr lang="en-US" smtClean="0"/>
              <a:t>for Disease Control, Atlanta, Georgia </a:t>
            </a:r>
            <a:endParaRPr lang="en-US" smtClean="0"/>
          </a:p>
          <a:p>
            <a:r>
              <a:rPr lang="en-US" smtClean="0"/>
              <a:t>US EPA 1997. Mercury Study Report to Congress. https</a:t>
            </a:r>
            <a:r>
              <a:rPr lang="en-US" smtClean="0"/>
              <a:t>://</a:t>
            </a:r>
            <a:r>
              <a:rPr lang="en-US" smtClean="0"/>
              <a:t>www.epa.gov/mercury/mercury-study-report-congress</a:t>
            </a:r>
            <a:endParaRPr lang="en-US"/>
          </a:p>
        </p:txBody>
      </p:sp>
      <p:sp>
        <p:nvSpPr>
          <p:cNvPr id="4" name="Footer Placeholder 3"/>
          <p:cNvSpPr>
            <a:spLocks noGrp="1"/>
          </p:cNvSpPr>
          <p:nvPr>
            <p:ph type="ftr" sz="quarter" idx="11"/>
          </p:nvPr>
        </p:nvSpPr>
        <p:spPr/>
        <p:txBody>
          <a:bodyPr/>
          <a:lstStyle/>
          <a:p>
            <a:r>
              <a:rPr lang="en-US" smtClean="0"/>
              <a:t>Peter Maxson - Concorde East/West Sprl - Brussels</a:t>
            </a:r>
            <a:endParaRPr lang="en-US"/>
          </a:p>
        </p:txBody>
      </p:sp>
      <p:sp>
        <p:nvSpPr>
          <p:cNvPr id="5" name="Slide Number Placeholder 4"/>
          <p:cNvSpPr>
            <a:spLocks noGrp="1"/>
          </p:cNvSpPr>
          <p:nvPr>
            <p:ph type="sldNum" sz="quarter" idx="12"/>
          </p:nvPr>
        </p:nvSpPr>
        <p:spPr/>
        <p:txBody>
          <a:bodyPr/>
          <a:lstStyle/>
          <a:p>
            <a:fld id="{DDE3CF7E-202B-499E-BC2D-5480591E1891}" type="slidenum">
              <a:rPr lang="en-US" smtClean="0"/>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For further </a:t>
            </a:r>
            <a:r>
              <a:rPr lang="en-US" smtClean="0"/>
              <a:t>information:</a:t>
            </a:r>
            <a:endParaRPr lang="en-US"/>
          </a:p>
        </p:txBody>
      </p:sp>
      <p:sp>
        <p:nvSpPr>
          <p:cNvPr id="3" name="Content Placeholder 2"/>
          <p:cNvSpPr>
            <a:spLocks noGrp="1"/>
          </p:cNvSpPr>
          <p:nvPr>
            <p:ph idx="1"/>
          </p:nvPr>
        </p:nvSpPr>
        <p:spPr/>
        <p:txBody>
          <a:bodyPr/>
          <a:lstStyle/>
          <a:p>
            <a:pPr algn="ctr">
              <a:buNone/>
            </a:pPr>
            <a:endParaRPr lang="en-US" smtClean="0"/>
          </a:p>
          <a:p>
            <a:pPr marL="1716088">
              <a:spcBef>
                <a:spcPts val="0"/>
              </a:spcBef>
              <a:buNone/>
            </a:pPr>
            <a:r>
              <a:rPr lang="en-US" sz="2400" smtClean="0"/>
              <a:t>Peter Maxson</a:t>
            </a:r>
          </a:p>
          <a:p>
            <a:pPr marL="1716088">
              <a:spcBef>
                <a:spcPts val="0"/>
              </a:spcBef>
              <a:buNone/>
            </a:pPr>
            <a:r>
              <a:rPr lang="en-US" sz="2400" smtClean="0"/>
              <a:t>Concorde East/West Sprl</a:t>
            </a:r>
          </a:p>
          <a:p>
            <a:pPr marL="1716088">
              <a:spcBef>
                <a:spcPts val="0"/>
              </a:spcBef>
              <a:buNone/>
            </a:pPr>
            <a:r>
              <a:rPr lang="en-US" sz="2400" smtClean="0"/>
              <a:t>10 av. René Gobert</a:t>
            </a:r>
          </a:p>
          <a:p>
            <a:pPr marL="1716088">
              <a:spcBef>
                <a:spcPts val="0"/>
              </a:spcBef>
              <a:buNone/>
            </a:pPr>
            <a:r>
              <a:rPr lang="en-GB" sz="2400" smtClean="0"/>
              <a:t>1180 Brussels</a:t>
            </a:r>
          </a:p>
          <a:p>
            <a:pPr marL="1716088">
              <a:spcBef>
                <a:spcPts val="0"/>
              </a:spcBef>
              <a:buNone/>
            </a:pPr>
            <a:r>
              <a:rPr lang="en-GB" sz="2400" smtClean="0">
                <a:hlinkClick r:id="rId2"/>
              </a:rPr>
              <a:t>peter.maxson@gmail.com</a:t>
            </a:r>
            <a:endParaRPr lang="en-GB" sz="2400" smtClean="0"/>
          </a:p>
          <a:p>
            <a:pPr marL="1716088">
              <a:spcBef>
                <a:spcPts val="0"/>
              </a:spcBef>
              <a:buNone/>
            </a:pPr>
            <a:r>
              <a:rPr lang="en-GB" sz="2400" smtClean="0"/>
              <a:t>tel. +32 2 374 3647</a:t>
            </a:r>
            <a:endParaRPr lang="en-US" sz="2400"/>
          </a:p>
        </p:txBody>
      </p:sp>
      <p:sp>
        <p:nvSpPr>
          <p:cNvPr id="4" name="Slide Number Placeholder 3"/>
          <p:cNvSpPr>
            <a:spLocks noGrp="1"/>
          </p:cNvSpPr>
          <p:nvPr>
            <p:ph type="sldNum" sz="quarter" idx="12"/>
          </p:nvPr>
        </p:nvSpPr>
        <p:spPr/>
        <p:txBody>
          <a:bodyPr/>
          <a:lstStyle/>
          <a:p>
            <a:fld id="{DDE3CF7E-202B-499E-BC2D-5480591E1891}" type="slidenum">
              <a:rPr lang="en-US" smtClean="0"/>
              <a:pPr/>
              <a:t>22</a:t>
            </a:fld>
            <a:endParaRPr lang="en-US"/>
          </a:p>
        </p:txBody>
      </p:sp>
      <p:sp>
        <p:nvSpPr>
          <p:cNvPr id="5" name="Footer Placeholder 4"/>
          <p:cNvSpPr>
            <a:spLocks noGrp="1"/>
          </p:cNvSpPr>
          <p:nvPr>
            <p:ph type="ftr" sz="quarter" idx="11"/>
          </p:nvPr>
        </p:nvSpPr>
        <p:spPr/>
        <p:txBody>
          <a:bodyPr/>
          <a:lstStyle/>
          <a:p>
            <a:r>
              <a:rPr lang="en-US" smtClean="0"/>
              <a:t>Peter Maxson - Concorde East/West Sprl - Brussels</a:t>
            </a: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5269</TotalTime>
  <Words>2152</Words>
  <Application>Microsoft Office PowerPoint</Application>
  <PresentationFormat>On-screen Show (4:3)</PresentationFormat>
  <Paragraphs>229</Paragraphs>
  <Slides>22</Slides>
  <Notes>10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Dental amalgam: Mercury releases and cost implications</vt:lpstr>
      <vt:lpstr>Overview</vt:lpstr>
      <vt:lpstr>Simplified diagram of dental mercury pathways</vt:lpstr>
      <vt:lpstr>Dental mercury pathways to the environment</vt:lpstr>
      <vt:lpstr>Slide 5</vt:lpstr>
      <vt:lpstr>Mercury and the environment</vt:lpstr>
      <vt:lpstr>Mercury and human health</vt:lpstr>
      <vt:lpstr>Occupational and patient exposure</vt:lpstr>
      <vt:lpstr>Other human exposure</vt:lpstr>
      <vt:lpstr>Evidence of dental mercury exposure</vt:lpstr>
      <vt:lpstr>Key cost considerations</vt:lpstr>
      <vt:lpstr>Clinic costs of mercury control</vt:lpstr>
      <vt:lpstr>“Public” costs of mercury control</vt:lpstr>
      <vt:lpstr>Some costs of controlling Hg releases</vt:lpstr>
      <vt:lpstr>Health and environmental costs of amalgam related Hg releases</vt:lpstr>
      <vt:lpstr>2012 study examining these costs for the U.S. case (ref. Concorde, 2012)</vt:lpstr>
      <vt:lpstr>Table from 2012 study: “Real cost of dental mercury” in the U.S.</vt:lpstr>
      <vt:lpstr>Notes on “Real cost of dental mercury”</vt:lpstr>
      <vt:lpstr>Conclusions</vt:lpstr>
      <vt:lpstr>Selected references (1)</vt:lpstr>
      <vt:lpstr>Selected references (2)</vt:lpstr>
      <vt:lpstr>For further information: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Anon.</dc:creator>
  <cp:lastModifiedBy>Anon.</cp:lastModifiedBy>
  <cp:revision>133</cp:revision>
  <dcterms:created xsi:type="dcterms:W3CDTF">2017-11-17T15:52:50Z</dcterms:created>
  <dcterms:modified xsi:type="dcterms:W3CDTF">2018-05-14T01:03:46Z</dcterms:modified>
</cp:coreProperties>
</file>